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Lst>
  <p:notesMasterIdLst>
    <p:notesMasterId r:id="rId41"/>
  </p:notesMasterIdLst>
  <p:sldIdLst>
    <p:sldId id="282" r:id="rId5"/>
    <p:sldId id="303" r:id="rId6"/>
    <p:sldId id="279" r:id="rId7"/>
    <p:sldId id="259" r:id="rId8"/>
    <p:sldId id="264" r:id="rId9"/>
    <p:sldId id="265" r:id="rId10"/>
    <p:sldId id="272" r:id="rId11"/>
    <p:sldId id="273" r:id="rId12"/>
    <p:sldId id="274" r:id="rId13"/>
    <p:sldId id="275" r:id="rId14"/>
    <p:sldId id="276" r:id="rId15"/>
    <p:sldId id="277" r:id="rId16"/>
    <p:sldId id="278" r:id="rId17"/>
    <p:sldId id="271" r:id="rId18"/>
    <p:sldId id="263" r:id="rId19"/>
    <p:sldId id="281" r:id="rId20"/>
    <p:sldId id="268" r:id="rId21"/>
    <p:sldId id="258" r:id="rId22"/>
    <p:sldId id="293" r:id="rId23"/>
    <p:sldId id="260" r:id="rId24"/>
    <p:sldId id="269" r:id="rId25"/>
    <p:sldId id="299" r:id="rId26"/>
    <p:sldId id="261" r:id="rId27"/>
    <p:sldId id="298" r:id="rId28"/>
    <p:sldId id="285" r:id="rId29"/>
    <p:sldId id="286" r:id="rId30"/>
    <p:sldId id="287" r:id="rId31"/>
    <p:sldId id="288" r:id="rId32"/>
    <p:sldId id="292" r:id="rId33"/>
    <p:sldId id="294" r:id="rId34"/>
    <p:sldId id="295" r:id="rId35"/>
    <p:sldId id="304" r:id="rId36"/>
    <p:sldId id="300" r:id="rId37"/>
    <p:sldId id="297" r:id="rId38"/>
    <p:sldId id="301" r:id="rId39"/>
    <p:sldId id="291" r:id="rId40"/>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y D. Woetzel" initials="MDW" lastIdx="1" clrIdx="0"/>
  <p:cmAuthor id="1" name="denise" initials="dw" lastIdx="13" clrIdx="1"/>
  <p:cmAuthor id="2" name="Hong Wu" initials="HW" lastIdx="1" clrIdx="2"/>
  <p:cmAuthor id="3" name="J. Sargeant Reynolds Community College" initials="JSRCC" lastIdx="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10" autoAdjust="0"/>
    <p:restoredTop sz="91786" autoAdjust="0"/>
  </p:normalViewPr>
  <p:slideViewPr>
    <p:cSldViewPr>
      <p:cViewPr>
        <p:scale>
          <a:sx n="70" d="100"/>
          <a:sy n="70" d="100"/>
        </p:scale>
        <p:origin x="-1068" y="-738"/>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cat>
            <c:strRef>
              <c:f>Sheet1!$A$1:$A$5</c:f>
              <c:strCache>
                <c:ptCount val="5"/>
                <c:pt idx="0">
                  <c:v>Face-to-face</c:v>
                </c:pt>
                <c:pt idx="1">
                  <c:v>Distance </c:v>
                </c:pt>
                <c:pt idx="2">
                  <c:v>Dual Enrollment</c:v>
                </c:pt>
                <c:pt idx="3">
                  <c:v>8 Week Hybrid</c:v>
                </c:pt>
                <c:pt idx="4">
                  <c:v>Control Groups</c:v>
                </c:pt>
              </c:strCache>
            </c:strRef>
          </c:cat>
          <c:val>
            <c:numRef>
              <c:f>Sheet1!$B$1:$B$5</c:f>
              <c:numCache>
                <c:formatCode>General</c:formatCode>
                <c:ptCount val="5"/>
                <c:pt idx="0">
                  <c:v>13</c:v>
                </c:pt>
                <c:pt idx="1">
                  <c:v>2</c:v>
                </c:pt>
                <c:pt idx="2">
                  <c:v>4</c:v>
                </c:pt>
                <c:pt idx="3">
                  <c:v>3</c:v>
                </c:pt>
                <c:pt idx="4">
                  <c:v>8</c:v>
                </c:pt>
              </c:numCache>
            </c:numRef>
          </c:val>
        </c:ser>
        <c:dLbls>
          <c:showLegendKey val="0"/>
          <c:showVal val="0"/>
          <c:showCatName val="0"/>
          <c:showSerName val="0"/>
          <c:showPercent val="0"/>
          <c:showBubbleSize val="0"/>
          <c:showLeaderLines val="0"/>
        </c:dLbls>
        <c:firstSliceAng val="0"/>
      </c:pieChart>
    </c:plotArea>
    <c:legend>
      <c:legendPos val="r"/>
      <c:legendEntry>
        <c:idx val="0"/>
        <c:txPr>
          <a:bodyPr/>
          <a:lstStyle/>
          <a:p>
            <a:pPr>
              <a:defRPr sz="2800"/>
            </a:pPr>
            <a:endParaRPr lang="en-US"/>
          </a:p>
        </c:txPr>
      </c:legendEntry>
      <c:legendEntry>
        <c:idx val="1"/>
        <c:txPr>
          <a:bodyPr/>
          <a:lstStyle/>
          <a:p>
            <a:pPr>
              <a:defRPr sz="3200"/>
            </a:pPr>
            <a:endParaRPr lang="en-US"/>
          </a:p>
        </c:txPr>
      </c:legendEntry>
      <c:legendEntry>
        <c:idx val="2"/>
        <c:txPr>
          <a:bodyPr/>
          <a:lstStyle/>
          <a:p>
            <a:pPr>
              <a:defRPr sz="2800"/>
            </a:pPr>
            <a:endParaRPr lang="en-US"/>
          </a:p>
        </c:txPr>
      </c:legendEntry>
      <c:legendEntry>
        <c:idx val="3"/>
        <c:txPr>
          <a:bodyPr/>
          <a:lstStyle/>
          <a:p>
            <a:pPr>
              <a:defRPr sz="2800"/>
            </a:pPr>
            <a:endParaRPr lang="en-US"/>
          </a:p>
        </c:txPr>
      </c:legendEntry>
      <c:legendEntry>
        <c:idx val="4"/>
        <c:txPr>
          <a:bodyPr/>
          <a:lstStyle/>
          <a:p>
            <a:pPr>
              <a:defRPr sz="2800"/>
            </a:pPr>
            <a:endParaRPr lang="en-US"/>
          </a:p>
        </c:txPr>
      </c:legendEntry>
      <c:layout>
        <c:manualLayout>
          <c:xMode val="edge"/>
          <c:yMode val="edge"/>
          <c:x val="0.64889599737533143"/>
          <c:y val="0"/>
          <c:w val="0.34693733595800591"/>
          <c:h val="0.97241563554555743"/>
        </c:manualLayout>
      </c:layout>
      <c:overlay val="0"/>
    </c:legend>
    <c:plotVisOnly val="1"/>
    <c:dispBlanksAs val="zero"/>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cat>
            <c:strRef>
              <c:f>Sheet1!$A$18:$A$22</c:f>
              <c:strCache>
                <c:ptCount val="5"/>
                <c:pt idx="0">
                  <c:v>Suburban</c:v>
                </c:pt>
                <c:pt idx="1">
                  <c:v>Urban</c:v>
                </c:pt>
                <c:pt idx="2">
                  <c:v>Rural</c:v>
                </c:pt>
                <c:pt idx="3">
                  <c:v>Virtual</c:v>
                </c:pt>
                <c:pt idx="4">
                  <c:v>High School</c:v>
                </c:pt>
              </c:strCache>
            </c:strRef>
          </c:cat>
          <c:val>
            <c:numRef>
              <c:f>Sheet1!$B$18:$B$22</c:f>
              <c:numCache>
                <c:formatCode>General</c:formatCode>
                <c:ptCount val="5"/>
                <c:pt idx="0">
                  <c:v>7</c:v>
                </c:pt>
                <c:pt idx="1">
                  <c:v>2</c:v>
                </c:pt>
                <c:pt idx="2">
                  <c:v>1</c:v>
                </c:pt>
                <c:pt idx="3">
                  <c:v>2</c:v>
                </c:pt>
                <c:pt idx="4">
                  <c:v>1</c:v>
                </c:pt>
              </c:numCache>
            </c:numRef>
          </c:val>
        </c:ser>
        <c:dLbls>
          <c:showLegendKey val="0"/>
          <c:showVal val="0"/>
          <c:showCatName val="0"/>
          <c:showSerName val="0"/>
          <c:showPercent val="0"/>
          <c:showBubbleSize val="0"/>
          <c:showLeaderLines val="0"/>
        </c:dLbls>
        <c:firstSliceAng val="0"/>
      </c:pieChart>
    </c:plotArea>
    <c:legend>
      <c:legendPos val="r"/>
      <c:legendEntry>
        <c:idx val="0"/>
        <c:txPr>
          <a:bodyPr/>
          <a:lstStyle/>
          <a:p>
            <a:pPr>
              <a:defRPr sz="2800"/>
            </a:pPr>
            <a:endParaRPr lang="en-US"/>
          </a:p>
        </c:txPr>
      </c:legendEntry>
      <c:legendEntry>
        <c:idx val="1"/>
        <c:txPr>
          <a:bodyPr/>
          <a:lstStyle/>
          <a:p>
            <a:pPr>
              <a:defRPr sz="2800"/>
            </a:pPr>
            <a:endParaRPr lang="en-US"/>
          </a:p>
        </c:txPr>
      </c:legendEntry>
      <c:legendEntry>
        <c:idx val="2"/>
        <c:txPr>
          <a:bodyPr/>
          <a:lstStyle/>
          <a:p>
            <a:pPr>
              <a:defRPr sz="2800"/>
            </a:pPr>
            <a:endParaRPr lang="en-US"/>
          </a:p>
        </c:txPr>
      </c:legendEntry>
      <c:legendEntry>
        <c:idx val="3"/>
        <c:txPr>
          <a:bodyPr/>
          <a:lstStyle/>
          <a:p>
            <a:pPr>
              <a:defRPr sz="2800"/>
            </a:pPr>
            <a:endParaRPr lang="en-US"/>
          </a:p>
        </c:txPr>
      </c:legendEntry>
      <c:legendEntry>
        <c:idx val="4"/>
        <c:txPr>
          <a:bodyPr/>
          <a:lstStyle/>
          <a:p>
            <a:pPr>
              <a:defRPr sz="2800"/>
            </a:pPr>
            <a:endParaRPr lang="en-US"/>
          </a:p>
        </c:txPr>
      </c:legendEntry>
      <c:layout>
        <c:manualLayout>
          <c:xMode val="edge"/>
          <c:yMode val="edge"/>
          <c:x val="0.71714610673665757"/>
          <c:y val="1.3991973829358267E-2"/>
          <c:w val="0.27452055993000968"/>
          <c:h val="0.97201586214766633"/>
        </c:manualLayout>
      </c:layout>
      <c:overlay val="0"/>
    </c:legend>
    <c:plotVisOnly val="1"/>
    <c:dispBlanksAs val="zero"/>
    <c:showDLblsOverMax val="0"/>
  </c:chart>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5.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C92333-B36B-4255-B262-964DE0759889}" type="doc">
      <dgm:prSet loTypeId="urn:microsoft.com/office/officeart/2005/8/layout/cycle4#1" loCatId="relationship" qsTypeId="urn:microsoft.com/office/officeart/2005/8/quickstyle/simple1" qsCatId="simple" csTypeId="urn:microsoft.com/office/officeart/2005/8/colors/accent1_2" csCatId="accent1" phldr="1"/>
      <dgm:spPr/>
    </dgm:pt>
    <dgm:pt modelId="{8A093774-7DC6-444C-AA2C-19FFB7D94B83}">
      <dgm:prSet phldrT="[Text]" custT="1"/>
      <dgm:spPr>
        <a:blipFill rotWithShape="0">
          <a:blip xmlns:r="http://schemas.openxmlformats.org/officeDocument/2006/relationships" r:embed="rId1">
            <a:duotone>
              <a:schemeClr val="accent6">
                <a:shade val="45000"/>
                <a:satMod val="135000"/>
              </a:schemeClr>
              <a:prstClr val="white"/>
            </a:duotone>
          </a:blip>
          <a:stretch>
            <a:fillRect/>
          </a:stretch>
        </a:blipFill>
      </dgm:spPr>
      <dgm:t>
        <a:bodyPr lIns="457200" tIns="91440" rIns="0" bIns="0" anchor="b" anchorCtr="0"/>
        <a:lstStyle/>
        <a:p>
          <a:endParaRPr lang="en-US" sz="1900" b="1" dirty="0">
            <a:solidFill>
              <a:schemeClr val="tx1"/>
            </a:solidFill>
          </a:endParaRPr>
        </a:p>
      </dgm:t>
    </dgm:pt>
    <dgm:pt modelId="{C38E7399-1B30-467A-B760-EA8F55CA48A9}" type="parTrans" cxnId="{8CE8ACD3-3D1F-44A6-8CE4-56CD2837CF58}">
      <dgm:prSet/>
      <dgm:spPr/>
      <dgm:t>
        <a:bodyPr/>
        <a:lstStyle/>
        <a:p>
          <a:endParaRPr lang="en-US"/>
        </a:p>
      </dgm:t>
    </dgm:pt>
    <dgm:pt modelId="{CB8D5151-3EBE-42E4-B0A3-B1FDED13C495}" type="sibTrans" cxnId="{8CE8ACD3-3D1F-44A6-8CE4-56CD2837CF58}">
      <dgm:prSet/>
      <dgm:spPr/>
      <dgm:t>
        <a:bodyPr/>
        <a:lstStyle/>
        <a:p>
          <a:endParaRPr lang="en-US"/>
        </a:p>
      </dgm:t>
    </dgm:pt>
    <dgm:pt modelId="{FC0A2303-18C1-493C-A9B8-CAD3337F0995}">
      <dgm:prSet phldrT="[Text]" custT="1"/>
      <dgm:spPr>
        <a:blipFill rotWithShape="0">
          <a:blip xmlns:r="http://schemas.openxmlformats.org/officeDocument/2006/relationships" r:embed="rId2">
            <a:duotone>
              <a:schemeClr val="accent3">
                <a:shade val="45000"/>
                <a:satMod val="135000"/>
              </a:schemeClr>
              <a:prstClr val="white"/>
            </a:duotone>
          </a:blip>
          <a:stretch>
            <a:fillRect/>
          </a:stretch>
        </a:blipFill>
      </dgm:spPr>
      <dgm:t>
        <a:bodyPr lIns="0" tIns="91440" rIns="548640" anchor="t" anchorCtr="0"/>
        <a:lstStyle/>
        <a:p>
          <a:pPr algn="ctr"/>
          <a:endParaRPr lang="en-US" sz="2400" b="1" dirty="0" smtClean="0">
            <a:solidFill>
              <a:schemeClr val="tx1"/>
            </a:solidFill>
          </a:endParaRPr>
        </a:p>
      </dgm:t>
    </dgm:pt>
    <dgm:pt modelId="{38EC5B10-C334-4768-928F-03EFDCA18E9D}" type="parTrans" cxnId="{9C9A4629-1968-43F9-8FF3-3D48F1C93995}">
      <dgm:prSet/>
      <dgm:spPr/>
      <dgm:t>
        <a:bodyPr/>
        <a:lstStyle/>
        <a:p>
          <a:endParaRPr lang="en-US"/>
        </a:p>
      </dgm:t>
    </dgm:pt>
    <dgm:pt modelId="{8EBEA8A7-3A19-4839-8A82-D9E5E1293828}" type="sibTrans" cxnId="{9C9A4629-1968-43F9-8FF3-3D48F1C93995}">
      <dgm:prSet/>
      <dgm:spPr/>
      <dgm:t>
        <a:bodyPr/>
        <a:lstStyle/>
        <a:p>
          <a:endParaRPr lang="en-US"/>
        </a:p>
      </dgm:t>
    </dgm:pt>
    <dgm:pt modelId="{382D4123-FB92-4EE0-8D49-BB28CBCB58F5}">
      <dgm:prSet phldrT="[Text]" custT="1"/>
      <dgm:spPr>
        <a:blipFill rotWithShape="0">
          <a:blip xmlns:r="http://schemas.openxmlformats.org/officeDocument/2006/relationships" r:embed="rId3">
            <a:duotone>
              <a:schemeClr val="accent5">
                <a:shade val="45000"/>
                <a:satMod val="135000"/>
              </a:schemeClr>
              <a:prstClr val="white"/>
            </a:duotone>
          </a:blip>
          <a:stretch>
            <a:fillRect/>
          </a:stretch>
        </a:blipFill>
      </dgm:spPr>
      <dgm:t>
        <a:bodyPr lIns="0" tIns="91440" rIns="91440" bIns="0" anchor="t" anchorCtr="0"/>
        <a:lstStyle/>
        <a:p>
          <a:pPr algn="r"/>
          <a:endParaRPr lang="en-US" sz="2400" b="1" dirty="0">
            <a:solidFill>
              <a:schemeClr val="tx1"/>
            </a:solidFill>
          </a:endParaRPr>
        </a:p>
      </dgm:t>
    </dgm:pt>
    <dgm:pt modelId="{37042D40-AEF6-4A47-9F2A-24EBC91A0D8F}" type="parTrans" cxnId="{861644FB-E175-41A8-934E-2DD1AD056C3D}">
      <dgm:prSet/>
      <dgm:spPr/>
      <dgm:t>
        <a:bodyPr/>
        <a:lstStyle/>
        <a:p>
          <a:endParaRPr lang="en-US"/>
        </a:p>
      </dgm:t>
    </dgm:pt>
    <dgm:pt modelId="{140EC3F3-0A03-4EF5-B0A4-BB254EDA4B69}" type="sibTrans" cxnId="{861644FB-E175-41A8-934E-2DD1AD056C3D}">
      <dgm:prSet/>
      <dgm:spPr/>
      <dgm:t>
        <a:bodyPr/>
        <a:lstStyle/>
        <a:p>
          <a:endParaRPr lang="en-US"/>
        </a:p>
      </dgm:t>
    </dgm:pt>
    <dgm:pt modelId="{732106AB-2780-4C2A-8839-27CFBE20B09E}">
      <dgm:prSet phldrT="[Text]"/>
      <dgm:spPr>
        <a:solidFill>
          <a:schemeClr val="tx1"/>
        </a:solidFill>
        <a:ln>
          <a:solidFill>
            <a:schemeClr val="accent5"/>
          </a:solidFill>
        </a:ln>
      </dgm:spPr>
      <dgm:t>
        <a:bodyPr/>
        <a:lstStyle/>
        <a:p>
          <a:r>
            <a:rPr lang="en-US" b="1" dirty="0" smtClean="0"/>
            <a:t>Librarians</a:t>
          </a:r>
          <a:endParaRPr lang="en-US" b="1" dirty="0"/>
        </a:p>
      </dgm:t>
    </dgm:pt>
    <dgm:pt modelId="{3AFA14EF-B95D-4E05-93B7-40959860F965}" type="parTrans" cxnId="{BD1F5EA7-F3EC-4E37-80E0-B1C76A22D677}">
      <dgm:prSet/>
      <dgm:spPr/>
      <dgm:t>
        <a:bodyPr/>
        <a:lstStyle/>
        <a:p>
          <a:endParaRPr lang="en-US"/>
        </a:p>
      </dgm:t>
    </dgm:pt>
    <dgm:pt modelId="{56036C25-3C13-4B20-AA88-8E5C04622B8D}" type="sibTrans" cxnId="{BD1F5EA7-F3EC-4E37-80E0-B1C76A22D677}">
      <dgm:prSet/>
      <dgm:spPr/>
      <dgm:t>
        <a:bodyPr/>
        <a:lstStyle/>
        <a:p>
          <a:endParaRPr lang="en-US"/>
        </a:p>
      </dgm:t>
    </dgm:pt>
    <dgm:pt modelId="{01D70FDB-73E0-4D56-A2CA-88C513F534CD}">
      <dgm:prSet phldrT="[Text]" custT="1"/>
      <dgm:spPr>
        <a:ln>
          <a:solidFill>
            <a:schemeClr val="accent3"/>
          </a:solidFill>
        </a:ln>
      </dgm:spPr>
      <dgm:t>
        <a:bodyPr/>
        <a:lstStyle/>
        <a:p>
          <a:r>
            <a:rPr lang="en-US" sz="1800" b="1" dirty="0" smtClean="0"/>
            <a:t>Instruction</a:t>
          </a:r>
          <a:endParaRPr lang="en-US" sz="1800" b="1" dirty="0"/>
        </a:p>
      </dgm:t>
    </dgm:pt>
    <dgm:pt modelId="{FFA95228-690B-467C-8C7F-406896506F2D}" type="parTrans" cxnId="{3763136F-5BE4-4AC9-BA3A-3AC1F89F7CFC}">
      <dgm:prSet/>
      <dgm:spPr/>
      <dgm:t>
        <a:bodyPr/>
        <a:lstStyle/>
        <a:p>
          <a:endParaRPr lang="en-US"/>
        </a:p>
      </dgm:t>
    </dgm:pt>
    <dgm:pt modelId="{8AA960E1-125D-4528-94D4-641DA491A65E}" type="sibTrans" cxnId="{3763136F-5BE4-4AC9-BA3A-3AC1F89F7CFC}">
      <dgm:prSet/>
      <dgm:spPr/>
      <dgm:t>
        <a:bodyPr/>
        <a:lstStyle/>
        <a:p>
          <a:endParaRPr lang="en-US"/>
        </a:p>
      </dgm:t>
    </dgm:pt>
    <dgm:pt modelId="{DDD129B6-2CCD-4AD9-992D-6FC6363325BB}">
      <dgm:prSet phldrT="[Text]"/>
      <dgm:spPr>
        <a:ln>
          <a:solidFill>
            <a:schemeClr val="accent2"/>
          </a:solidFill>
        </a:ln>
      </dgm:spPr>
      <dgm:t>
        <a:bodyPr tIns="182880"/>
        <a:lstStyle/>
        <a:p>
          <a:r>
            <a:rPr lang="en-US" b="1" i="0" dirty="0" smtClean="0"/>
            <a:t>Assessment</a:t>
          </a:r>
        </a:p>
      </dgm:t>
    </dgm:pt>
    <dgm:pt modelId="{7FBCC88E-26D0-4226-9A1B-0C84D1354E63}" type="parTrans" cxnId="{BED3675D-4C3B-43A0-B85D-E3A2A2B8B659}">
      <dgm:prSet/>
      <dgm:spPr/>
      <dgm:t>
        <a:bodyPr/>
        <a:lstStyle/>
        <a:p>
          <a:endParaRPr lang="en-US"/>
        </a:p>
      </dgm:t>
    </dgm:pt>
    <dgm:pt modelId="{040EA34F-7453-49BE-AB87-E42EA03676F2}" type="sibTrans" cxnId="{BED3675D-4C3B-43A0-B85D-E3A2A2B8B659}">
      <dgm:prSet/>
      <dgm:spPr/>
      <dgm:t>
        <a:bodyPr/>
        <a:lstStyle/>
        <a:p>
          <a:endParaRPr lang="en-US"/>
        </a:p>
      </dgm:t>
    </dgm:pt>
    <dgm:pt modelId="{C2684C4A-83CB-424F-BE9D-D5E0AD6423E5}">
      <dgm:prSet phldrT="[Text]"/>
      <dgm:spPr>
        <a:ln>
          <a:solidFill>
            <a:schemeClr val="accent4"/>
          </a:solidFill>
        </a:ln>
      </dgm:spPr>
      <dgm:t>
        <a:bodyPr/>
        <a:lstStyle/>
        <a:p>
          <a:r>
            <a:rPr lang="en-US" b="1" dirty="0" smtClean="0"/>
            <a:t>Faculty</a:t>
          </a:r>
          <a:endParaRPr lang="en-US" b="1" dirty="0"/>
        </a:p>
      </dgm:t>
    </dgm:pt>
    <dgm:pt modelId="{194E88A1-8B6D-45C4-ABE0-0030F0579646}" type="sibTrans" cxnId="{1532BC63-19BD-400E-8728-1A79F0D9D77F}">
      <dgm:prSet/>
      <dgm:spPr/>
      <dgm:t>
        <a:bodyPr/>
        <a:lstStyle/>
        <a:p>
          <a:endParaRPr lang="en-US"/>
        </a:p>
      </dgm:t>
    </dgm:pt>
    <dgm:pt modelId="{C0222E35-AE79-4C07-B023-F315BEDB2CAD}" type="parTrans" cxnId="{1532BC63-19BD-400E-8728-1A79F0D9D77F}">
      <dgm:prSet/>
      <dgm:spPr/>
      <dgm:t>
        <a:bodyPr/>
        <a:lstStyle/>
        <a:p>
          <a:endParaRPr lang="en-US"/>
        </a:p>
      </dgm:t>
    </dgm:pt>
    <dgm:pt modelId="{66D48CCD-3C3A-4892-83FB-ADB1E9D71E27}">
      <dgm:prSet phldrT="[Text]" custT="1"/>
      <dgm:spPr>
        <a:blipFill rotWithShape="0">
          <a:blip xmlns:r="http://schemas.openxmlformats.org/officeDocument/2006/relationships" r:embed="rId4">
            <a:duotone>
              <a:schemeClr val="accent4">
                <a:shade val="45000"/>
                <a:satMod val="135000"/>
              </a:schemeClr>
              <a:prstClr val="white"/>
            </a:duotone>
          </a:blip>
          <a:stretch>
            <a:fillRect/>
          </a:stretch>
        </a:blipFill>
      </dgm:spPr>
      <dgm:t>
        <a:bodyPr lIns="0" tIns="640080" rIns="0" bIns="0" anchor="b" anchorCtr="0"/>
        <a:lstStyle/>
        <a:p>
          <a:endParaRPr lang="en-US" sz="2000" b="1" dirty="0">
            <a:solidFill>
              <a:schemeClr val="tx1"/>
            </a:solidFill>
          </a:endParaRPr>
        </a:p>
      </dgm:t>
    </dgm:pt>
    <dgm:pt modelId="{C8D1F79E-CDDC-496A-9CB1-7F0FFD3CFC28}" type="sibTrans" cxnId="{19E8B592-D6C4-45A8-8465-E0FFD590EC8D}">
      <dgm:prSet/>
      <dgm:spPr/>
      <dgm:t>
        <a:bodyPr/>
        <a:lstStyle/>
        <a:p>
          <a:endParaRPr lang="en-US"/>
        </a:p>
      </dgm:t>
    </dgm:pt>
    <dgm:pt modelId="{42753D5D-830D-4541-9C2C-912A85EF71DF}" type="parTrans" cxnId="{19E8B592-D6C4-45A8-8465-E0FFD590EC8D}">
      <dgm:prSet/>
      <dgm:spPr/>
      <dgm:t>
        <a:bodyPr/>
        <a:lstStyle/>
        <a:p>
          <a:endParaRPr lang="en-US"/>
        </a:p>
      </dgm:t>
    </dgm:pt>
    <dgm:pt modelId="{86A6A816-48CD-416B-B9F3-7ABFA40ACA3A}" type="pres">
      <dgm:prSet presAssocID="{D5C92333-B36B-4255-B262-964DE0759889}" presName="cycleMatrixDiagram" presStyleCnt="0">
        <dgm:presLayoutVars>
          <dgm:chMax val="1"/>
          <dgm:dir/>
          <dgm:animLvl val="lvl"/>
          <dgm:resizeHandles val="exact"/>
        </dgm:presLayoutVars>
      </dgm:prSet>
      <dgm:spPr/>
    </dgm:pt>
    <dgm:pt modelId="{D431D3EB-7FA9-459F-BE87-F5F21EFBEF40}" type="pres">
      <dgm:prSet presAssocID="{D5C92333-B36B-4255-B262-964DE0759889}" presName="children" presStyleCnt="0"/>
      <dgm:spPr/>
    </dgm:pt>
    <dgm:pt modelId="{1CA6D603-3FD2-4FAE-AB4A-81D4C5F204FF}" type="pres">
      <dgm:prSet presAssocID="{D5C92333-B36B-4255-B262-964DE0759889}" presName="child1group" presStyleCnt="0"/>
      <dgm:spPr/>
    </dgm:pt>
    <dgm:pt modelId="{4943B1BB-743B-48BC-8888-08FEBDED8D9C}" type="pres">
      <dgm:prSet presAssocID="{D5C92333-B36B-4255-B262-964DE0759889}" presName="child1" presStyleLbl="bgAcc1" presStyleIdx="0" presStyleCnt="4"/>
      <dgm:spPr/>
      <dgm:t>
        <a:bodyPr/>
        <a:lstStyle/>
        <a:p>
          <a:endParaRPr lang="en-US"/>
        </a:p>
      </dgm:t>
    </dgm:pt>
    <dgm:pt modelId="{8152A66D-6C9B-4656-B06E-D056B0DC2881}" type="pres">
      <dgm:prSet presAssocID="{D5C92333-B36B-4255-B262-964DE0759889}" presName="child1Text" presStyleLbl="bgAcc1" presStyleIdx="0" presStyleCnt="4">
        <dgm:presLayoutVars>
          <dgm:bulletEnabled val="1"/>
        </dgm:presLayoutVars>
      </dgm:prSet>
      <dgm:spPr/>
      <dgm:t>
        <a:bodyPr/>
        <a:lstStyle/>
        <a:p>
          <a:endParaRPr lang="en-US"/>
        </a:p>
      </dgm:t>
    </dgm:pt>
    <dgm:pt modelId="{EF596B49-1E5A-4120-86BC-EFBC7C335F9D}" type="pres">
      <dgm:prSet presAssocID="{D5C92333-B36B-4255-B262-964DE0759889}" presName="child2group" presStyleCnt="0"/>
      <dgm:spPr/>
    </dgm:pt>
    <dgm:pt modelId="{CBF578CD-0E22-41AF-9C8C-07C1C0680F89}" type="pres">
      <dgm:prSet presAssocID="{D5C92333-B36B-4255-B262-964DE0759889}" presName="child2" presStyleLbl="bgAcc1" presStyleIdx="1" presStyleCnt="4"/>
      <dgm:spPr/>
      <dgm:t>
        <a:bodyPr/>
        <a:lstStyle/>
        <a:p>
          <a:endParaRPr lang="en-US"/>
        </a:p>
      </dgm:t>
    </dgm:pt>
    <dgm:pt modelId="{2DE080E0-C177-4CD3-8F30-4831FCCB192D}" type="pres">
      <dgm:prSet presAssocID="{D5C92333-B36B-4255-B262-964DE0759889}" presName="child2Text" presStyleLbl="bgAcc1" presStyleIdx="1" presStyleCnt="4">
        <dgm:presLayoutVars>
          <dgm:bulletEnabled val="1"/>
        </dgm:presLayoutVars>
      </dgm:prSet>
      <dgm:spPr/>
      <dgm:t>
        <a:bodyPr/>
        <a:lstStyle/>
        <a:p>
          <a:endParaRPr lang="en-US"/>
        </a:p>
      </dgm:t>
    </dgm:pt>
    <dgm:pt modelId="{BF6372FE-CD26-4763-8CCF-B4C9A97D1AF5}" type="pres">
      <dgm:prSet presAssocID="{D5C92333-B36B-4255-B262-964DE0759889}" presName="child3group" presStyleCnt="0"/>
      <dgm:spPr/>
    </dgm:pt>
    <dgm:pt modelId="{13A3221D-F687-4F14-9582-C5E7725EA09E}" type="pres">
      <dgm:prSet presAssocID="{D5C92333-B36B-4255-B262-964DE0759889}" presName="child3" presStyleLbl="bgAcc1" presStyleIdx="2" presStyleCnt="4"/>
      <dgm:spPr/>
      <dgm:t>
        <a:bodyPr/>
        <a:lstStyle/>
        <a:p>
          <a:endParaRPr lang="en-US"/>
        </a:p>
      </dgm:t>
    </dgm:pt>
    <dgm:pt modelId="{ED029989-506B-4006-9DBF-61BCFA16A2AA}" type="pres">
      <dgm:prSet presAssocID="{D5C92333-B36B-4255-B262-964DE0759889}" presName="child3Text" presStyleLbl="bgAcc1" presStyleIdx="2" presStyleCnt="4">
        <dgm:presLayoutVars>
          <dgm:bulletEnabled val="1"/>
        </dgm:presLayoutVars>
      </dgm:prSet>
      <dgm:spPr/>
      <dgm:t>
        <a:bodyPr/>
        <a:lstStyle/>
        <a:p>
          <a:endParaRPr lang="en-US"/>
        </a:p>
      </dgm:t>
    </dgm:pt>
    <dgm:pt modelId="{EAA15B8F-0AC4-4E8F-BE55-F41044BE1F20}" type="pres">
      <dgm:prSet presAssocID="{D5C92333-B36B-4255-B262-964DE0759889}" presName="child4group" presStyleCnt="0"/>
      <dgm:spPr/>
    </dgm:pt>
    <dgm:pt modelId="{0AA8F402-CEB7-4205-BD0F-CFECB696591D}" type="pres">
      <dgm:prSet presAssocID="{D5C92333-B36B-4255-B262-964DE0759889}" presName="child4" presStyleLbl="bgAcc1" presStyleIdx="3" presStyleCnt="4"/>
      <dgm:spPr/>
      <dgm:t>
        <a:bodyPr/>
        <a:lstStyle/>
        <a:p>
          <a:endParaRPr lang="en-US"/>
        </a:p>
      </dgm:t>
    </dgm:pt>
    <dgm:pt modelId="{D82A76EE-401A-4DC1-A3BB-2C9634BE98FD}" type="pres">
      <dgm:prSet presAssocID="{D5C92333-B36B-4255-B262-964DE0759889}" presName="child4Text" presStyleLbl="bgAcc1" presStyleIdx="3" presStyleCnt="4">
        <dgm:presLayoutVars>
          <dgm:bulletEnabled val="1"/>
        </dgm:presLayoutVars>
      </dgm:prSet>
      <dgm:spPr/>
      <dgm:t>
        <a:bodyPr/>
        <a:lstStyle/>
        <a:p>
          <a:endParaRPr lang="en-US"/>
        </a:p>
      </dgm:t>
    </dgm:pt>
    <dgm:pt modelId="{43CCEE45-27B2-4FBB-8B73-2A6C347CA878}" type="pres">
      <dgm:prSet presAssocID="{D5C92333-B36B-4255-B262-964DE0759889}" presName="childPlaceholder" presStyleCnt="0"/>
      <dgm:spPr/>
    </dgm:pt>
    <dgm:pt modelId="{49D7D3B8-CA3A-4CC5-B681-F967C408F853}" type="pres">
      <dgm:prSet presAssocID="{D5C92333-B36B-4255-B262-964DE0759889}" presName="circle" presStyleCnt="0"/>
      <dgm:spPr/>
    </dgm:pt>
    <dgm:pt modelId="{2920A68B-2023-4D10-932C-589BF6B8EEF2}" type="pres">
      <dgm:prSet presAssocID="{D5C92333-B36B-4255-B262-964DE0759889}" presName="quadrant1" presStyleLbl="node1" presStyleIdx="0" presStyleCnt="4">
        <dgm:presLayoutVars>
          <dgm:chMax val="1"/>
          <dgm:bulletEnabled val="1"/>
        </dgm:presLayoutVars>
      </dgm:prSet>
      <dgm:spPr/>
      <dgm:t>
        <a:bodyPr/>
        <a:lstStyle/>
        <a:p>
          <a:endParaRPr lang="en-US"/>
        </a:p>
      </dgm:t>
    </dgm:pt>
    <dgm:pt modelId="{FAC644F4-C57A-4BB3-A3F1-EEAD098BCD35}" type="pres">
      <dgm:prSet presAssocID="{D5C92333-B36B-4255-B262-964DE0759889}" presName="quadrant2" presStyleLbl="node1" presStyleIdx="1" presStyleCnt="4" custScaleY="100255">
        <dgm:presLayoutVars>
          <dgm:chMax val="1"/>
          <dgm:bulletEnabled val="1"/>
        </dgm:presLayoutVars>
      </dgm:prSet>
      <dgm:spPr/>
      <dgm:t>
        <a:bodyPr/>
        <a:lstStyle/>
        <a:p>
          <a:endParaRPr lang="en-US"/>
        </a:p>
      </dgm:t>
    </dgm:pt>
    <dgm:pt modelId="{B4F2A701-C4AB-475C-94CA-FB9E32074A29}" type="pres">
      <dgm:prSet presAssocID="{D5C92333-B36B-4255-B262-964DE0759889}" presName="quadrant3" presStyleLbl="node1" presStyleIdx="2" presStyleCnt="4">
        <dgm:presLayoutVars>
          <dgm:chMax val="1"/>
          <dgm:bulletEnabled val="1"/>
        </dgm:presLayoutVars>
      </dgm:prSet>
      <dgm:spPr/>
      <dgm:t>
        <a:bodyPr/>
        <a:lstStyle/>
        <a:p>
          <a:endParaRPr lang="en-US"/>
        </a:p>
      </dgm:t>
    </dgm:pt>
    <dgm:pt modelId="{1E3AA455-7A5E-4AF6-8596-EB5979884082}" type="pres">
      <dgm:prSet presAssocID="{D5C92333-B36B-4255-B262-964DE0759889}" presName="quadrant4" presStyleLbl="node1" presStyleIdx="3" presStyleCnt="4">
        <dgm:presLayoutVars>
          <dgm:chMax val="1"/>
          <dgm:bulletEnabled val="1"/>
        </dgm:presLayoutVars>
      </dgm:prSet>
      <dgm:spPr/>
      <dgm:t>
        <a:bodyPr/>
        <a:lstStyle/>
        <a:p>
          <a:endParaRPr lang="en-US"/>
        </a:p>
      </dgm:t>
    </dgm:pt>
    <dgm:pt modelId="{FF5AC0D6-E2F3-431C-B398-B93604CF36EE}" type="pres">
      <dgm:prSet presAssocID="{D5C92333-B36B-4255-B262-964DE0759889}" presName="quadrantPlaceholder" presStyleCnt="0"/>
      <dgm:spPr/>
    </dgm:pt>
    <dgm:pt modelId="{88F4F796-7E37-4DD3-ADBF-2CED026FD4A3}" type="pres">
      <dgm:prSet presAssocID="{D5C92333-B36B-4255-B262-964DE0759889}" presName="center1" presStyleLbl="fgShp" presStyleIdx="0" presStyleCnt="2"/>
      <dgm:spPr>
        <a:noFill/>
        <a:ln>
          <a:noFill/>
        </a:ln>
      </dgm:spPr>
    </dgm:pt>
    <dgm:pt modelId="{1543E83D-5AD7-4F2C-9F0A-BA43E26F8173}" type="pres">
      <dgm:prSet presAssocID="{D5C92333-B36B-4255-B262-964DE0759889}" presName="center2" presStyleLbl="fgShp" presStyleIdx="1" presStyleCnt="2"/>
      <dgm:spPr>
        <a:noFill/>
        <a:ln>
          <a:noFill/>
        </a:ln>
      </dgm:spPr>
    </dgm:pt>
  </dgm:ptLst>
  <dgm:cxnLst>
    <dgm:cxn modelId="{9C9A4629-1968-43F9-8FF3-3D48F1C93995}" srcId="{D5C92333-B36B-4255-B262-964DE0759889}" destId="{FC0A2303-18C1-493C-A9B8-CAD3337F0995}" srcOrd="2" destOrd="0" parTransId="{38EC5B10-C334-4768-928F-03EFDCA18E9D}" sibTransId="{8EBEA8A7-3A19-4839-8A82-D9E5E1293828}"/>
    <dgm:cxn modelId="{5CB71D13-63F3-4EB5-8DEE-D44B52F36D4D}" type="presOf" srcId="{01D70FDB-73E0-4D56-A2CA-88C513F534CD}" destId="{0AA8F402-CEB7-4205-BD0F-CFECB696591D}" srcOrd="0" destOrd="0" presId="urn:microsoft.com/office/officeart/2005/8/layout/cycle4#1"/>
    <dgm:cxn modelId="{3D35A0D3-551E-4ECA-B93E-65DDA315AE8E}" type="presOf" srcId="{01D70FDB-73E0-4D56-A2CA-88C513F534CD}" destId="{D82A76EE-401A-4DC1-A3BB-2C9634BE98FD}" srcOrd="1" destOrd="0" presId="urn:microsoft.com/office/officeart/2005/8/layout/cycle4#1"/>
    <dgm:cxn modelId="{EF408EDF-D4BF-4EA0-9923-B0FA1534AF6D}" type="presOf" srcId="{D5C92333-B36B-4255-B262-964DE0759889}" destId="{86A6A816-48CD-416B-B9F3-7ABFA40ACA3A}" srcOrd="0" destOrd="0" presId="urn:microsoft.com/office/officeart/2005/8/layout/cycle4#1"/>
    <dgm:cxn modelId="{F18DCA8E-6130-4586-800D-BAE6D0C6E3FF}" type="presOf" srcId="{DDD129B6-2CCD-4AD9-992D-6FC6363325BB}" destId="{13A3221D-F687-4F14-9582-C5E7725EA09E}" srcOrd="0" destOrd="0" presId="urn:microsoft.com/office/officeart/2005/8/layout/cycle4#1"/>
    <dgm:cxn modelId="{BD1F5EA7-F3EC-4E37-80E0-B1C76A22D677}" srcId="{8A093774-7DC6-444C-AA2C-19FFB7D94B83}" destId="{732106AB-2780-4C2A-8839-27CFBE20B09E}" srcOrd="0" destOrd="0" parTransId="{3AFA14EF-B95D-4E05-93B7-40959860F965}" sibTransId="{56036C25-3C13-4B20-AA88-8E5C04622B8D}"/>
    <dgm:cxn modelId="{D16DD4FE-9ED9-423B-80B6-E23C410A746B}" type="presOf" srcId="{732106AB-2780-4C2A-8839-27CFBE20B09E}" destId="{8152A66D-6C9B-4656-B06E-D056B0DC2881}" srcOrd="1" destOrd="0" presId="urn:microsoft.com/office/officeart/2005/8/layout/cycle4#1"/>
    <dgm:cxn modelId="{1532BC63-19BD-400E-8728-1A79F0D9D77F}" srcId="{66D48CCD-3C3A-4892-83FB-ADB1E9D71E27}" destId="{C2684C4A-83CB-424F-BE9D-D5E0AD6423E5}" srcOrd="0" destOrd="0" parTransId="{C0222E35-AE79-4C07-B023-F315BEDB2CAD}" sibTransId="{194E88A1-8B6D-45C4-ABE0-0030F0579646}"/>
    <dgm:cxn modelId="{69D93D98-8C5F-48A6-A0CC-CD912FF7D52D}" type="presOf" srcId="{732106AB-2780-4C2A-8839-27CFBE20B09E}" destId="{4943B1BB-743B-48BC-8888-08FEBDED8D9C}" srcOrd="0" destOrd="0" presId="urn:microsoft.com/office/officeart/2005/8/layout/cycle4#1"/>
    <dgm:cxn modelId="{DE7AE27A-EDF6-43E8-B6A5-B07A96C0A58B}" type="presOf" srcId="{C2684C4A-83CB-424F-BE9D-D5E0AD6423E5}" destId="{CBF578CD-0E22-41AF-9C8C-07C1C0680F89}" srcOrd="0" destOrd="0" presId="urn:microsoft.com/office/officeart/2005/8/layout/cycle4#1"/>
    <dgm:cxn modelId="{8CE8ACD3-3D1F-44A6-8CE4-56CD2837CF58}" srcId="{D5C92333-B36B-4255-B262-964DE0759889}" destId="{8A093774-7DC6-444C-AA2C-19FFB7D94B83}" srcOrd="0" destOrd="0" parTransId="{C38E7399-1B30-467A-B760-EA8F55CA48A9}" sibTransId="{CB8D5151-3EBE-42E4-B0A3-B1FDED13C495}"/>
    <dgm:cxn modelId="{5CC32C16-54D2-4C6C-8D5E-3783DC13FC90}" type="presOf" srcId="{66D48CCD-3C3A-4892-83FB-ADB1E9D71E27}" destId="{FAC644F4-C57A-4BB3-A3F1-EEAD098BCD35}" srcOrd="0" destOrd="0" presId="urn:microsoft.com/office/officeart/2005/8/layout/cycle4#1"/>
    <dgm:cxn modelId="{D1BCD8FF-E70D-4982-8398-FB932EA4AC2D}" type="presOf" srcId="{8A093774-7DC6-444C-AA2C-19FFB7D94B83}" destId="{2920A68B-2023-4D10-932C-589BF6B8EEF2}" srcOrd="0" destOrd="0" presId="urn:microsoft.com/office/officeart/2005/8/layout/cycle4#1"/>
    <dgm:cxn modelId="{C919B861-AADD-44D9-8F30-A9DF13C320C1}" type="presOf" srcId="{FC0A2303-18C1-493C-A9B8-CAD3337F0995}" destId="{B4F2A701-C4AB-475C-94CA-FB9E32074A29}" srcOrd="0" destOrd="0" presId="urn:microsoft.com/office/officeart/2005/8/layout/cycle4#1"/>
    <dgm:cxn modelId="{BED3675D-4C3B-43A0-B85D-E3A2A2B8B659}" srcId="{FC0A2303-18C1-493C-A9B8-CAD3337F0995}" destId="{DDD129B6-2CCD-4AD9-992D-6FC6363325BB}" srcOrd="0" destOrd="0" parTransId="{7FBCC88E-26D0-4226-9A1B-0C84D1354E63}" sibTransId="{040EA34F-7453-49BE-AB87-E42EA03676F2}"/>
    <dgm:cxn modelId="{66F48A3A-3C66-4F11-8ABB-4F1D9D9E889C}" type="presOf" srcId="{382D4123-FB92-4EE0-8D49-BB28CBCB58F5}" destId="{1E3AA455-7A5E-4AF6-8596-EB5979884082}" srcOrd="0" destOrd="0" presId="urn:microsoft.com/office/officeart/2005/8/layout/cycle4#1"/>
    <dgm:cxn modelId="{3763136F-5BE4-4AC9-BA3A-3AC1F89F7CFC}" srcId="{382D4123-FB92-4EE0-8D49-BB28CBCB58F5}" destId="{01D70FDB-73E0-4D56-A2CA-88C513F534CD}" srcOrd="0" destOrd="0" parTransId="{FFA95228-690B-467C-8C7F-406896506F2D}" sibTransId="{8AA960E1-125D-4528-94D4-641DA491A65E}"/>
    <dgm:cxn modelId="{5F2A98EF-9793-4955-B6AC-C18D65A04E0C}" type="presOf" srcId="{DDD129B6-2CCD-4AD9-992D-6FC6363325BB}" destId="{ED029989-506B-4006-9DBF-61BCFA16A2AA}" srcOrd="1" destOrd="0" presId="urn:microsoft.com/office/officeart/2005/8/layout/cycle4#1"/>
    <dgm:cxn modelId="{861644FB-E175-41A8-934E-2DD1AD056C3D}" srcId="{D5C92333-B36B-4255-B262-964DE0759889}" destId="{382D4123-FB92-4EE0-8D49-BB28CBCB58F5}" srcOrd="3" destOrd="0" parTransId="{37042D40-AEF6-4A47-9F2A-24EBC91A0D8F}" sibTransId="{140EC3F3-0A03-4EF5-B0A4-BB254EDA4B69}"/>
    <dgm:cxn modelId="{19E8B592-D6C4-45A8-8465-E0FFD590EC8D}" srcId="{D5C92333-B36B-4255-B262-964DE0759889}" destId="{66D48CCD-3C3A-4892-83FB-ADB1E9D71E27}" srcOrd="1" destOrd="0" parTransId="{42753D5D-830D-4541-9C2C-912A85EF71DF}" sibTransId="{C8D1F79E-CDDC-496A-9CB1-7F0FFD3CFC28}"/>
    <dgm:cxn modelId="{98F0626A-7D6D-4FAE-948B-E8DC9F59E3D4}" type="presOf" srcId="{C2684C4A-83CB-424F-BE9D-D5E0AD6423E5}" destId="{2DE080E0-C177-4CD3-8F30-4831FCCB192D}" srcOrd="1" destOrd="0" presId="urn:microsoft.com/office/officeart/2005/8/layout/cycle4#1"/>
    <dgm:cxn modelId="{5AF208BD-E541-46A8-856A-2DF8582A1E9B}" type="presParOf" srcId="{86A6A816-48CD-416B-B9F3-7ABFA40ACA3A}" destId="{D431D3EB-7FA9-459F-BE87-F5F21EFBEF40}" srcOrd="0" destOrd="0" presId="urn:microsoft.com/office/officeart/2005/8/layout/cycle4#1"/>
    <dgm:cxn modelId="{AC4F2DA6-5038-41E5-8596-8ECCB755DC2C}" type="presParOf" srcId="{D431D3EB-7FA9-459F-BE87-F5F21EFBEF40}" destId="{1CA6D603-3FD2-4FAE-AB4A-81D4C5F204FF}" srcOrd="0" destOrd="0" presId="urn:microsoft.com/office/officeart/2005/8/layout/cycle4#1"/>
    <dgm:cxn modelId="{B4DE3042-ED5D-4ED9-8F33-E2F910035DA5}" type="presParOf" srcId="{1CA6D603-3FD2-4FAE-AB4A-81D4C5F204FF}" destId="{4943B1BB-743B-48BC-8888-08FEBDED8D9C}" srcOrd="0" destOrd="0" presId="urn:microsoft.com/office/officeart/2005/8/layout/cycle4#1"/>
    <dgm:cxn modelId="{C4DB3A11-6133-468D-A0EE-D132A798ACA2}" type="presParOf" srcId="{1CA6D603-3FD2-4FAE-AB4A-81D4C5F204FF}" destId="{8152A66D-6C9B-4656-B06E-D056B0DC2881}" srcOrd="1" destOrd="0" presId="urn:microsoft.com/office/officeart/2005/8/layout/cycle4#1"/>
    <dgm:cxn modelId="{C618B85E-DA29-49C8-BC47-A00A8EEB3C1A}" type="presParOf" srcId="{D431D3EB-7FA9-459F-BE87-F5F21EFBEF40}" destId="{EF596B49-1E5A-4120-86BC-EFBC7C335F9D}" srcOrd="1" destOrd="0" presId="urn:microsoft.com/office/officeart/2005/8/layout/cycle4#1"/>
    <dgm:cxn modelId="{C7B632CB-B89F-41C4-AE7A-4EF2AE8EF4DD}" type="presParOf" srcId="{EF596B49-1E5A-4120-86BC-EFBC7C335F9D}" destId="{CBF578CD-0E22-41AF-9C8C-07C1C0680F89}" srcOrd="0" destOrd="0" presId="urn:microsoft.com/office/officeart/2005/8/layout/cycle4#1"/>
    <dgm:cxn modelId="{0400A650-9023-4618-A107-646142A7A626}" type="presParOf" srcId="{EF596B49-1E5A-4120-86BC-EFBC7C335F9D}" destId="{2DE080E0-C177-4CD3-8F30-4831FCCB192D}" srcOrd="1" destOrd="0" presId="urn:microsoft.com/office/officeart/2005/8/layout/cycle4#1"/>
    <dgm:cxn modelId="{F11EE3DC-19C5-4674-A912-C786E7DA6F3B}" type="presParOf" srcId="{D431D3EB-7FA9-459F-BE87-F5F21EFBEF40}" destId="{BF6372FE-CD26-4763-8CCF-B4C9A97D1AF5}" srcOrd="2" destOrd="0" presId="urn:microsoft.com/office/officeart/2005/8/layout/cycle4#1"/>
    <dgm:cxn modelId="{47B3E3A9-E279-4C8A-BBB1-874F8DAEF7F3}" type="presParOf" srcId="{BF6372FE-CD26-4763-8CCF-B4C9A97D1AF5}" destId="{13A3221D-F687-4F14-9582-C5E7725EA09E}" srcOrd="0" destOrd="0" presId="urn:microsoft.com/office/officeart/2005/8/layout/cycle4#1"/>
    <dgm:cxn modelId="{83E2DCB4-F422-4EE2-8ADF-D2AE8AC6D96F}" type="presParOf" srcId="{BF6372FE-CD26-4763-8CCF-B4C9A97D1AF5}" destId="{ED029989-506B-4006-9DBF-61BCFA16A2AA}" srcOrd="1" destOrd="0" presId="urn:microsoft.com/office/officeart/2005/8/layout/cycle4#1"/>
    <dgm:cxn modelId="{86192D18-AC1D-44E1-8039-F321EB8F9DB2}" type="presParOf" srcId="{D431D3EB-7FA9-459F-BE87-F5F21EFBEF40}" destId="{EAA15B8F-0AC4-4E8F-BE55-F41044BE1F20}" srcOrd="3" destOrd="0" presId="urn:microsoft.com/office/officeart/2005/8/layout/cycle4#1"/>
    <dgm:cxn modelId="{0FFC3C25-F9B6-4B55-A525-4487A9508B6C}" type="presParOf" srcId="{EAA15B8F-0AC4-4E8F-BE55-F41044BE1F20}" destId="{0AA8F402-CEB7-4205-BD0F-CFECB696591D}" srcOrd="0" destOrd="0" presId="urn:microsoft.com/office/officeart/2005/8/layout/cycle4#1"/>
    <dgm:cxn modelId="{8C1EAAB2-2475-4F21-8CF5-556A35B6DE5B}" type="presParOf" srcId="{EAA15B8F-0AC4-4E8F-BE55-F41044BE1F20}" destId="{D82A76EE-401A-4DC1-A3BB-2C9634BE98FD}" srcOrd="1" destOrd="0" presId="urn:microsoft.com/office/officeart/2005/8/layout/cycle4#1"/>
    <dgm:cxn modelId="{B37F2DE3-64E3-4B17-99B7-156F9F93385B}" type="presParOf" srcId="{D431D3EB-7FA9-459F-BE87-F5F21EFBEF40}" destId="{43CCEE45-27B2-4FBB-8B73-2A6C347CA878}" srcOrd="4" destOrd="0" presId="urn:microsoft.com/office/officeart/2005/8/layout/cycle4#1"/>
    <dgm:cxn modelId="{5C9ECFB0-5B78-496F-820A-B61335D37DDE}" type="presParOf" srcId="{86A6A816-48CD-416B-B9F3-7ABFA40ACA3A}" destId="{49D7D3B8-CA3A-4CC5-B681-F967C408F853}" srcOrd="1" destOrd="0" presId="urn:microsoft.com/office/officeart/2005/8/layout/cycle4#1"/>
    <dgm:cxn modelId="{670B9A0D-7CE5-4F57-94B0-BBD434CD82DC}" type="presParOf" srcId="{49D7D3B8-CA3A-4CC5-B681-F967C408F853}" destId="{2920A68B-2023-4D10-932C-589BF6B8EEF2}" srcOrd="0" destOrd="0" presId="urn:microsoft.com/office/officeart/2005/8/layout/cycle4#1"/>
    <dgm:cxn modelId="{B8636505-9BB9-4158-BA69-07FE85FE152B}" type="presParOf" srcId="{49D7D3B8-CA3A-4CC5-B681-F967C408F853}" destId="{FAC644F4-C57A-4BB3-A3F1-EEAD098BCD35}" srcOrd="1" destOrd="0" presId="urn:microsoft.com/office/officeart/2005/8/layout/cycle4#1"/>
    <dgm:cxn modelId="{32C176F7-5173-4ED6-9A4D-12D080FA4988}" type="presParOf" srcId="{49D7D3B8-CA3A-4CC5-B681-F967C408F853}" destId="{B4F2A701-C4AB-475C-94CA-FB9E32074A29}" srcOrd="2" destOrd="0" presId="urn:microsoft.com/office/officeart/2005/8/layout/cycle4#1"/>
    <dgm:cxn modelId="{2CBD28D2-EA91-48D2-BCAB-0E44B4A90FAB}" type="presParOf" srcId="{49D7D3B8-CA3A-4CC5-B681-F967C408F853}" destId="{1E3AA455-7A5E-4AF6-8596-EB5979884082}" srcOrd="3" destOrd="0" presId="urn:microsoft.com/office/officeart/2005/8/layout/cycle4#1"/>
    <dgm:cxn modelId="{4F90F222-B208-43DF-816A-9D016C48973D}" type="presParOf" srcId="{49D7D3B8-CA3A-4CC5-B681-F967C408F853}" destId="{FF5AC0D6-E2F3-431C-B398-B93604CF36EE}" srcOrd="4" destOrd="0" presId="urn:microsoft.com/office/officeart/2005/8/layout/cycle4#1"/>
    <dgm:cxn modelId="{705E9103-3FAC-4159-AFBD-C486A03DA298}" type="presParOf" srcId="{86A6A816-48CD-416B-B9F3-7ABFA40ACA3A}" destId="{88F4F796-7E37-4DD3-ADBF-2CED026FD4A3}" srcOrd="2" destOrd="0" presId="urn:microsoft.com/office/officeart/2005/8/layout/cycle4#1"/>
    <dgm:cxn modelId="{EE031D69-BC8A-4B02-8020-0DC24FBA26E0}" type="presParOf" srcId="{86A6A816-48CD-416B-B9F3-7ABFA40ACA3A}" destId="{1543E83D-5AD7-4F2C-9F0A-BA43E26F8173}"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3221D-F687-4F14-9582-C5E7725EA09E}">
      <dsp:nvSpPr>
        <dsp:cNvPr id="0" name=""/>
        <dsp:cNvSpPr/>
      </dsp:nvSpPr>
      <dsp:spPr>
        <a:xfrm>
          <a:off x="4315968" y="3368040"/>
          <a:ext cx="2446782" cy="1584960"/>
        </a:xfrm>
        <a:prstGeom prst="roundRect">
          <a:avLst>
            <a:gd name="adj" fmla="val 10000"/>
          </a:avLst>
        </a:prstGeom>
        <a:solidFill>
          <a:schemeClr val="lt1">
            <a:alpha val="90000"/>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18288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b="1" i="0" kern="1200" dirty="0" smtClean="0"/>
            <a:t>Assessment</a:t>
          </a:r>
        </a:p>
      </dsp:txBody>
      <dsp:txXfrm>
        <a:off x="5084818" y="3799096"/>
        <a:ext cx="1643115" cy="1119088"/>
      </dsp:txXfrm>
    </dsp:sp>
    <dsp:sp modelId="{0AA8F402-CEB7-4205-BD0F-CFECB696591D}">
      <dsp:nvSpPr>
        <dsp:cNvPr id="0" name=""/>
        <dsp:cNvSpPr/>
      </dsp:nvSpPr>
      <dsp:spPr>
        <a:xfrm>
          <a:off x="323849" y="3368040"/>
          <a:ext cx="2446782" cy="1584960"/>
        </a:xfrm>
        <a:prstGeom prst="roundRect">
          <a:avLst>
            <a:gd name="adj" fmla="val 10000"/>
          </a:avLst>
        </a:prstGeom>
        <a:solidFill>
          <a:schemeClr val="lt1">
            <a:alpha val="90000"/>
            <a:hueOff val="0"/>
            <a:satOff val="0"/>
            <a:lumOff val="0"/>
            <a:alphaOff val="0"/>
          </a:schemeClr>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Instruction</a:t>
          </a:r>
          <a:endParaRPr lang="en-US" sz="1800" b="1" kern="1200" dirty="0"/>
        </a:p>
      </dsp:txBody>
      <dsp:txXfrm>
        <a:off x="358665" y="3799096"/>
        <a:ext cx="1643115" cy="1119088"/>
      </dsp:txXfrm>
    </dsp:sp>
    <dsp:sp modelId="{CBF578CD-0E22-41AF-9C8C-07C1C0680F89}">
      <dsp:nvSpPr>
        <dsp:cNvPr id="0" name=""/>
        <dsp:cNvSpPr/>
      </dsp:nvSpPr>
      <dsp:spPr>
        <a:xfrm>
          <a:off x="4315968" y="0"/>
          <a:ext cx="2446782" cy="1584960"/>
        </a:xfrm>
        <a:prstGeom prst="roundRect">
          <a:avLst>
            <a:gd name="adj" fmla="val 10000"/>
          </a:avLst>
        </a:prstGeom>
        <a:solidFill>
          <a:schemeClr val="lt1">
            <a:alpha val="90000"/>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Faculty</a:t>
          </a:r>
          <a:endParaRPr lang="en-US" sz="1800" b="1" kern="1200" dirty="0"/>
        </a:p>
      </dsp:txBody>
      <dsp:txXfrm>
        <a:off x="5084818" y="34816"/>
        <a:ext cx="1643115" cy="1119088"/>
      </dsp:txXfrm>
    </dsp:sp>
    <dsp:sp modelId="{4943B1BB-743B-48BC-8888-08FEBDED8D9C}">
      <dsp:nvSpPr>
        <dsp:cNvPr id="0" name=""/>
        <dsp:cNvSpPr/>
      </dsp:nvSpPr>
      <dsp:spPr>
        <a:xfrm>
          <a:off x="323849" y="0"/>
          <a:ext cx="2446782" cy="1584960"/>
        </a:xfrm>
        <a:prstGeom prst="roundRect">
          <a:avLst>
            <a:gd name="adj" fmla="val 10000"/>
          </a:avLst>
        </a:prstGeom>
        <a:solidFill>
          <a:schemeClr val="tx1"/>
        </a:solidFill>
        <a:ln w="25400" cap="flat" cmpd="sng" algn="ctr">
          <a:solidFill>
            <a:schemeClr val="accent5"/>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Librarians</a:t>
          </a:r>
          <a:endParaRPr lang="en-US" sz="1800" b="1" kern="1200" dirty="0"/>
        </a:p>
      </dsp:txBody>
      <dsp:txXfrm>
        <a:off x="358665" y="34816"/>
        <a:ext cx="1643115" cy="1119088"/>
      </dsp:txXfrm>
    </dsp:sp>
    <dsp:sp modelId="{2920A68B-2023-4D10-932C-589BF6B8EEF2}">
      <dsp:nvSpPr>
        <dsp:cNvPr id="0" name=""/>
        <dsp:cNvSpPr/>
      </dsp:nvSpPr>
      <dsp:spPr>
        <a:xfrm>
          <a:off x="1349120" y="282320"/>
          <a:ext cx="2144649" cy="2144649"/>
        </a:xfrm>
        <a:prstGeom prst="pieWedge">
          <a:avLst/>
        </a:prstGeom>
        <a:blipFill rotWithShape="0">
          <a:blip xmlns:r="http://schemas.openxmlformats.org/officeDocument/2006/relationships" r:embed="rId1">
            <a:duotone>
              <a:schemeClr val="accent6">
                <a:shade val="45000"/>
                <a:satMod val="135000"/>
              </a:schemeClr>
              <a:prstClr val="white"/>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91440" rIns="0" bIns="0" numCol="1" spcCol="1270" anchor="b" anchorCtr="0">
          <a:noAutofit/>
        </a:bodyPr>
        <a:lstStyle/>
        <a:p>
          <a:pPr lvl="0" algn="ctr" defTabSz="844550">
            <a:lnSpc>
              <a:spcPct val="90000"/>
            </a:lnSpc>
            <a:spcBef>
              <a:spcPct val="0"/>
            </a:spcBef>
            <a:spcAft>
              <a:spcPct val="35000"/>
            </a:spcAft>
          </a:pPr>
          <a:endParaRPr lang="en-US" sz="1900" b="1" kern="1200" dirty="0">
            <a:solidFill>
              <a:schemeClr val="tx1"/>
            </a:solidFill>
          </a:endParaRPr>
        </a:p>
      </dsp:txBody>
      <dsp:txXfrm>
        <a:off x="1977273" y="910473"/>
        <a:ext cx="1516496" cy="1516496"/>
      </dsp:txXfrm>
    </dsp:sp>
    <dsp:sp modelId="{FAC644F4-C57A-4BB3-A3F1-EEAD098BCD35}">
      <dsp:nvSpPr>
        <dsp:cNvPr id="0" name=""/>
        <dsp:cNvSpPr/>
      </dsp:nvSpPr>
      <dsp:spPr>
        <a:xfrm rot="5400000">
          <a:off x="3590095" y="282320"/>
          <a:ext cx="2150117" cy="2144649"/>
        </a:xfrm>
        <a:prstGeom prst="pieWedge">
          <a:avLst/>
        </a:prstGeom>
        <a:blipFill rotWithShape="0">
          <a:blip xmlns:r="http://schemas.openxmlformats.org/officeDocument/2006/relationships" r:embed="rId2">
            <a:duotone>
              <a:schemeClr val="accent4">
                <a:shade val="45000"/>
                <a:satMod val="135000"/>
              </a:schemeClr>
              <a:prstClr val="white"/>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640080" rIns="0" bIns="0" numCol="1" spcCol="1270" anchor="b" anchorCtr="0">
          <a:noAutofit/>
        </a:bodyPr>
        <a:lstStyle/>
        <a:p>
          <a:pPr lvl="0" algn="ctr" defTabSz="889000">
            <a:lnSpc>
              <a:spcPct val="90000"/>
            </a:lnSpc>
            <a:spcBef>
              <a:spcPct val="0"/>
            </a:spcBef>
            <a:spcAft>
              <a:spcPct val="35000"/>
            </a:spcAft>
          </a:pPr>
          <a:endParaRPr lang="en-US" sz="2000" b="1" kern="1200" dirty="0">
            <a:solidFill>
              <a:schemeClr val="tx1"/>
            </a:solidFill>
          </a:endParaRPr>
        </a:p>
      </dsp:txBody>
      <dsp:txXfrm rot="-5400000">
        <a:off x="3592829" y="909341"/>
        <a:ext cx="1516496" cy="1520362"/>
      </dsp:txXfrm>
    </dsp:sp>
    <dsp:sp modelId="{B4F2A701-C4AB-475C-94CA-FB9E32074A29}">
      <dsp:nvSpPr>
        <dsp:cNvPr id="0" name=""/>
        <dsp:cNvSpPr/>
      </dsp:nvSpPr>
      <dsp:spPr>
        <a:xfrm rot="10800000">
          <a:off x="3592830" y="2526030"/>
          <a:ext cx="2144649" cy="2144649"/>
        </a:xfrm>
        <a:prstGeom prst="pieWedge">
          <a:avLst/>
        </a:prstGeom>
        <a:blipFill rotWithShape="0">
          <a:blip xmlns:r="http://schemas.openxmlformats.org/officeDocument/2006/relationships" r:embed="rId3">
            <a:duotone>
              <a:schemeClr val="accent3">
                <a:shade val="45000"/>
                <a:satMod val="135000"/>
              </a:schemeClr>
              <a:prstClr val="white"/>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1440" rIns="548640" bIns="170688" numCol="1" spcCol="1270" anchor="t" anchorCtr="0">
          <a:noAutofit/>
        </a:bodyPr>
        <a:lstStyle/>
        <a:p>
          <a:pPr lvl="0" algn="ctr" defTabSz="1066800">
            <a:lnSpc>
              <a:spcPct val="90000"/>
            </a:lnSpc>
            <a:spcBef>
              <a:spcPct val="0"/>
            </a:spcBef>
            <a:spcAft>
              <a:spcPct val="35000"/>
            </a:spcAft>
          </a:pPr>
          <a:endParaRPr lang="en-US" sz="2400" b="1" kern="1200" dirty="0" smtClean="0">
            <a:solidFill>
              <a:schemeClr val="tx1"/>
            </a:solidFill>
          </a:endParaRPr>
        </a:p>
      </dsp:txBody>
      <dsp:txXfrm rot="10800000">
        <a:off x="3592830" y="2526030"/>
        <a:ext cx="1516496" cy="1516496"/>
      </dsp:txXfrm>
    </dsp:sp>
    <dsp:sp modelId="{1E3AA455-7A5E-4AF6-8596-EB5979884082}">
      <dsp:nvSpPr>
        <dsp:cNvPr id="0" name=""/>
        <dsp:cNvSpPr/>
      </dsp:nvSpPr>
      <dsp:spPr>
        <a:xfrm rot="16200000">
          <a:off x="1349120" y="2526030"/>
          <a:ext cx="2144649" cy="2144649"/>
        </a:xfrm>
        <a:prstGeom prst="pieWedge">
          <a:avLst/>
        </a:prstGeom>
        <a:blipFill rotWithShape="0">
          <a:blip xmlns:r="http://schemas.openxmlformats.org/officeDocument/2006/relationships" r:embed="rId4">
            <a:duotone>
              <a:schemeClr val="accent5">
                <a:shade val="45000"/>
                <a:satMod val="135000"/>
              </a:schemeClr>
              <a:prstClr val="white"/>
            </a:duotone>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1440" rIns="91440" bIns="0" numCol="1" spcCol="1270" anchor="t" anchorCtr="0">
          <a:noAutofit/>
        </a:bodyPr>
        <a:lstStyle/>
        <a:p>
          <a:pPr lvl="0" algn="r" defTabSz="1066800">
            <a:lnSpc>
              <a:spcPct val="90000"/>
            </a:lnSpc>
            <a:spcBef>
              <a:spcPct val="0"/>
            </a:spcBef>
            <a:spcAft>
              <a:spcPct val="35000"/>
            </a:spcAft>
          </a:pPr>
          <a:endParaRPr lang="en-US" sz="2400" b="1" kern="1200" dirty="0">
            <a:solidFill>
              <a:schemeClr val="tx1"/>
            </a:solidFill>
          </a:endParaRPr>
        </a:p>
      </dsp:txBody>
      <dsp:txXfrm rot="5400000">
        <a:off x="1977273" y="2526030"/>
        <a:ext cx="1516496" cy="1516496"/>
      </dsp:txXfrm>
    </dsp:sp>
    <dsp:sp modelId="{88F4F796-7E37-4DD3-ADBF-2CED026FD4A3}">
      <dsp:nvSpPr>
        <dsp:cNvPr id="0" name=""/>
        <dsp:cNvSpPr/>
      </dsp:nvSpPr>
      <dsp:spPr>
        <a:xfrm>
          <a:off x="3173063" y="2030730"/>
          <a:ext cx="740473" cy="643890"/>
        </a:xfrm>
        <a:prstGeom prst="circularArrow">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1543E83D-5AD7-4F2C-9F0A-BA43E26F8173}">
      <dsp:nvSpPr>
        <dsp:cNvPr id="0" name=""/>
        <dsp:cNvSpPr/>
      </dsp:nvSpPr>
      <dsp:spPr>
        <a:xfrm rot="10800000">
          <a:off x="3173063" y="2278380"/>
          <a:ext cx="740473" cy="643890"/>
        </a:xfrm>
        <a:prstGeom prst="circularArrow">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05122113-CB19-488D-B9BC-1823A6B7C1C9}" type="datetimeFigureOut">
              <a:rPr lang="en-US" smtClean="0"/>
              <a:pPr/>
              <a:t>10/25/2012</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473F0E60-C79B-4A6D-AEC1-611E6FBAF9D0}" type="slidenum">
              <a:rPr lang="en-US" smtClean="0"/>
              <a:pPr/>
              <a:t>‹#›</a:t>
            </a:fld>
            <a:endParaRPr lang="en-US"/>
          </a:p>
        </p:txBody>
      </p:sp>
    </p:spTree>
    <p:extLst>
      <p:ext uri="{BB962C8B-B14F-4D97-AF65-F5344CB8AC3E}">
        <p14:creationId xmlns:p14="http://schemas.microsoft.com/office/powerpoint/2010/main" val="795311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73F0E60-C79B-4A6D-AEC1-611E6FBAF9D0}" type="slidenum">
              <a:rPr lang="en-US" smtClean="0"/>
              <a:pPr/>
              <a:t>1</a:t>
            </a:fld>
            <a:endParaRPr lang="en-US"/>
          </a:p>
        </p:txBody>
      </p:sp>
    </p:spTree>
    <p:extLst>
      <p:ext uri="{BB962C8B-B14F-4D97-AF65-F5344CB8AC3E}">
        <p14:creationId xmlns:p14="http://schemas.microsoft.com/office/powerpoint/2010/main" val="2236680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10</a:t>
            </a:fld>
            <a:endParaRPr lang="en-US"/>
          </a:p>
        </p:txBody>
      </p:sp>
    </p:spTree>
    <p:extLst>
      <p:ext uri="{BB962C8B-B14F-4D97-AF65-F5344CB8AC3E}">
        <p14:creationId xmlns:p14="http://schemas.microsoft.com/office/powerpoint/2010/main" val="2780526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11</a:t>
            </a:fld>
            <a:endParaRPr lang="en-US"/>
          </a:p>
        </p:txBody>
      </p:sp>
    </p:spTree>
    <p:extLst>
      <p:ext uri="{BB962C8B-B14F-4D97-AF65-F5344CB8AC3E}">
        <p14:creationId xmlns:p14="http://schemas.microsoft.com/office/powerpoint/2010/main" val="877815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3F0E60-C79B-4A6D-AEC1-611E6FBAF9D0}" type="slidenum">
              <a:rPr lang="en-US" smtClean="0"/>
              <a:pPr/>
              <a:t>12</a:t>
            </a:fld>
            <a:endParaRPr lang="en-US"/>
          </a:p>
        </p:txBody>
      </p:sp>
    </p:spTree>
    <p:extLst>
      <p:ext uri="{BB962C8B-B14F-4D97-AF65-F5344CB8AC3E}">
        <p14:creationId xmlns:p14="http://schemas.microsoft.com/office/powerpoint/2010/main" val="3635973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13</a:t>
            </a:fld>
            <a:endParaRPr lang="en-US"/>
          </a:p>
        </p:txBody>
      </p:sp>
    </p:spTree>
    <p:extLst>
      <p:ext uri="{BB962C8B-B14F-4D97-AF65-F5344CB8AC3E}">
        <p14:creationId xmlns:p14="http://schemas.microsoft.com/office/powerpoint/2010/main" val="199264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14</a:t>
            </a:fld>
            <a:endParaRPr lang="en-US"/>
          </a:p>
        </p:txBody>
      </p:sp>
    </p:spTree>
    <p:extLst>
      <p:ext uri="{BB962C8B-B14F-4D97-AF65-F5344CB8AC3E}">
        <p14:creationId xmlns:p14="http://schemas.microsoft.com/office/powerpoint/2010/main" val="1183094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3F0E60-C79B-4A6D-AEC1-611E6FBAF9D0}" type="slidenum">
              <a:rPr lang="en-US" smtClean="0"/>
              <a:pPr/>
              <a:t>15</a:t>
            </a:fld>
            <a:endParaRPr lang="en-US"/>
          </a:p>
        </p:txBody>
      </p:sp>
    </p:spTree>
    <p:extLst>
      <p:ext uri="{BB962C8B-B14F-4D97-AF65-F5344CB8AC3E}">
        <p14:creationId xmlns:p14="http://schemas.microsoft.com/office/powerpoint/2010/main" val="1326779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aseline="0" dirty="0" smtClean="0"/>
          </a:p>
        </p:txBody>
      </p:sp>
      <p:sp>
        <p:nvSpPr>
          <p:cNvPr id="4" name="Slide Number Placeholder 3"/>
          <p:cNvSpPr>
            <a:spLocks noGrp="1"/>
          </p:cNvSpPr>
          <p:nvPr>
            <p:ph type="sldNum" sz="quarter" idx="10"/>
          </p:nvPr>
        </p:nvSpPr>
        <p:spPr/>
        <p:txBody>
          <a:bodyPr/>
          <a:lstStyle/>
          <a:p>
            <a:fld id="{473F0E60-C79B-4A6D-AEC1-611E6FBAF9D0}" type="slidenum">
              <a:rPr lang="en-US" smtClean="0"/>
              <a:pPr/>
              <a:t>16</a:t>
            </a:fld>
            <a:endParaRPr lang="en-US"/>
          </a:p>
        </p:txBody>
      </p:sp>
    </p:spTree>
    <p:extLst>
      <p:ext uri="{BB962C8B-B14F-4D97-AF65-F5344CB8AC3E}">
        <p14:creationId xmlns:p14="http://schemas.microsoft.com/office/powerpoint/2010/main" val="903451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17</a:t>
            </a:fld>
            <a:endParaRPr lang="en-US"/>
          </a:p>
        </p:txBody>
      </p:sp>
    </p:spTree>
    <p:extLst>
      <p:ext uri="{BB962C8B-B14F-4D97-AF65-F5344CB8AC3E}">
        <p14:creationId xmlns:p14="http://schemas.microsoft.com/office/powerpoint/2010/main" val="1520528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1200"/>
              </a:spcAft>
              <a:buClrTx/>
              <a:buSzTx/>
              <a:buFont typeface="Arial" pitchFamily="34"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473F0E60-C79B-4A6D-AEC1-611E6FBAF9D0}" type="slidenum">
              <a:rPr lang="en-US" smtClean="0"/>
              <a:pPr/>
              <a:t>18</a:t>
            </a:fld>
            <a:endParaRPr lang="en-US"/>
          </a:p>
        </p:txBody>
      </p:sp>
    </p:spTree>
    <p:extLst>
      <p:ext uri="{BB962C8B-B14F-4D97-AF65-F5344CB8AC3E}">
        <p14:creationId xmlns:p14="http://schemas.microsoft.com/office/powerpoint/2010/main" val="3778331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19</a:t>
            </a:fld>
            <a:endParaRPr lang="en-US"/>
          </a:p>
        </p:txBody>
      </p:sp>
    </p:spTree>
    <p:extLst>
      <p:ext uri="{BB962C8B-B14F-4D97-AF65-F5344CB8AC3E}">
        <p14:creationId xmlns:p14="http://schemas.microsoft.com/office/powerpoint/2010/main" val="622724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http://ascplcl.wordpress.com/parents-and-educators/information-literacy-resources/</a:t>
            </a:r>
          </a:p>
          <a:p>
            <a:endParaRPr lang="en-US" dirty="0"/>
          </a:p>
        </p:txBody>
      </p:sp>
      <p:sp>
        <p:nvSpPr>
          <p:cNvPr id="4" name="Slide Number Placeholder 3"/>
          <p:cNvSpPr>
            <a:spLocks noGrp="1"/>
          </p:cNvSpPr>
          <p:nvPr>
            <p:ph type="sldNum" sz="quarter" idx="10"/>
          </p:nvPr>
        </p:nvSpPr>
        <p:spPr/>
        <p:txBody>
          <a:bodyPr/>
          <a:lstStyle/>
          <a:p>
            <a:fld id="{B8FD7376-D597-4284-B32B-2DFB27B428A8}" type="slidenum">
              <a:rPr lang="en-US" smtClean="0"/>
              <a:pPr/>
              <a:t>2</a:t>
            </a:fld>
            <a:endParaRPr lang="en-US"/>
          </a:p>
        </p:txBody>
      </p:sp>
    </p:spTree>
    <p:extLst>
      <p:ext uri="{BB962C8B-B14F-4D97-AF65-F5344CB8AC3E}">
        <p14:creationId xmlns:p14="http://schemas.microsoft.com/office/powerpoint/2010/main" val="2596917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spcAft>
                <a:spcPts val="1200"/>
              </a:spcAft>
              <a:buFont typeface="Arial" pitchFamily="34" charset="0"/>
              <a:buChar cha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3F0E60-C79B-4A6D-AEC1-611E6FBAF9D0}" type="slidenum">
              <a:rPr lang="en-US" smtClean="0"/>
              <a:pPr/>
              <a:t>20</a:t>
            </a:fld>
            <a:endParaRPr lang="en-US"/>
          </a:p>
        </p:txBody>
      </p:sp>
    </p:spTree>
    <p:extLst>
      <p:ext uri="{BB962C8B-B14F-4D97-AF65-F5344CB8AC3E}">
        <p14:creationId xmlns:p14="http://schemas.microsoft.com/office/powerpoint/2010/main" val="3072455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73F0E60-C79B-4A6D-AEC1-611E6FBAF9D0}" type="slidenum">
              <a:rPr lang="en-US" smtClean="0"/>
              <a:pPr/>
              <a:t>21</a:t>
            </a:fld>
            <a:endParaRPr lang="en-US"/>
          </a:p>
        </p:txBody>
      </p:sp>
    </p:spTree>
    <p:extLst>
      <p:ext uri="{BB962C8B-B14F-4D97-AF65-F5344CB8AC3E}">
        <p14:creationId xmlns:p14="http://schemas.microsoft.com/office/powerpoint/2010/main" val="4164138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Aft>
                <a:spcPts val="1200"/>
              </a:spcAft>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473F0E60-C79B-4A6D-AEC1-611E6FBAF9D0}" type="slidenum">
              <a:rPr lang="en-US" smtClean="0"/>
              <a:pPr/>
              <a:t>23</a:t>
            </a:fld>
            <a:endParaRPr lang="en-US"/>
          </a:p>
        </p:txBody>
      </p:sp>
    </p:spTree>
    <p:extLst>
      <p:ext uri="{BB962C8B-B14F-4D97-AF65-F5344CB8AC3E}">
        <p14:creationId xmlns:p14="http://schemas.microsoft.com/office/powerpoint/2010/main" val="1918673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24</a:t>
            </a:fld>
            <a:endParaRPr lang="en-US"/>
          </a:p>
        </p:txBody>
      </p:sp>
    </p:spTree>
    <p:extLst>
      <p:ext uri="{BB962C8B-B14F-4D97-AF65-F5344CB8AC3E}">
        <p14:creationId xmlns:p14="http://schemas.microsoft.com/office/powerpoint/2010/main" val="368298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3F0E60-C79B-4A6D-AEC1-611E6FBAF9D0}" type="slidenum">
              <a:rPr lang="en-US" smtClean="0"/>
              <a:pPr/>
              <a:t>25</a:t>
            </a:fld>
            <a:endParaRPr lang="en-US"/>
          </a:p>
        </p:txBody>
      </p:sp>
    </p:spTree>
    <p:extLst>
      <p:ext uri="{BB962C8B-B14F-4D97-AF65-F5344CB8AC3E}">
        <p14:creationId xmlns:p14="http://schemas.microsoft.com/office/powerpoint/2010/main" val="678404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3F0E60-C79B-4A6D-AEC1-611E6FBAF9D0}" type="slidenum">
              <a:rPr lang="en-US" smtClean="0"/>
              <a:pPr/>
              <a:t>26</a:t>
            </a:fld>
            <a:endParaRPr lang="en-US"/>
          </a:p>
        </p:txBody>
      </p:sp>
    </p:spTree>
    <p:extLst>
      <p:ext uri="{BB962C8B-B14F-4D97-AF65-F5344CB8AC3E}">
        <p14:creationId xmlns:p14="http://schemas.microsoft.com/office/powerpoint/2010/main" val="1290320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8011AE0-B830-4C95-8F55-7B69484E318A}"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8011AE0-B830-4C95-8F55-7B69484E318A}"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3F0E60-C79B-4A6D-AEC1-611E6FBAF9D0}" type="slidenum">
              <a:rPr lang="en-US" smtClean="0"/>
              <a:pPr/>
              <a:t>29</a:t>
            </a:fld>
            <a:endParaRPr lang="en-US"/>
          </a:p>
        </p:txBody>
      </p:sp>
    </p:spTree>
    <p:extLst>
      <p:ext uri="{BB962C8B-B14F-4D97-AF65-F5344CB8AC3E}">
        <p14:creationId xmlns:p14="http://schemas.microsoft.com/office/powerpoint/2010/main" val="3545475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3F0E60-C79B-4A6D-AEC1-611E6FBAF9D0}" type="slidenum">
              <a:rPr lang="en-US" smtClean="0"/>
              <a:pPr/>
              <a:t>30</a:t>
            </a:fld>
            <a:endParaRPr lang="en-US"/>
          </a:p>
        </p:txBody>
      </p:sp>
    </p:spTree>
    <p:extLst>
      <p:ext uri="{BB962C8B-B14F-4D97-AF65-F5344CB8AC3E}">
        <p14:creationId xmlns:p14="http://schemas.microsoft.com/office/powerpoint/2010/main" val="1062518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8FD7376-D597-4284-B32B-2DFB27B428A8}"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3F0E60-C79B-4A6D-AEC1-611E6FBAF9D0}" type="slidenum">
              <a:rPr lang="en-US" smtClean="0"/>
              <a:pPr/>
              <a:t>31</a:t>
            </a:fld>
            <a:endParaRPr lang="en-US"/>
          </a:p>
        </p:txBody>
      </p:sp>
    </p:spTree>
    <p:extLst>
      <p:ext uri="{BB962C8B-B14F-4D97-AF65-F5344CB8AC3E}">
        <p14:creationId xmlns:p14="http://schemas.microsoft.com/office/powerpoint/2010/main" val="25169817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graph offers a visual of the significant difference in improvement between the control group and the treatment group. Clearly, both groups display improvement, but we can also see that the treatment group improves as a much higher rate. This suggests that with assistance from the modules there is greater room for success.</a:t>
            </a:r>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32</a:t>
            </a:fld>
            <a:endParaRPr lang="en-US"/>
          </a:p>
        </p:txBody>
      </p:sp>
    </p:spTree>
    <p:extLst>
      <p:ext uri="{BB962C8B-B14F-4D97-AF65-F5344CB8AC3E}">
        <p14:creationId xmlns:p14="http://schemas.microsoft.com/office/powerpoint/2010/main" val="3725903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The most significant impact was observed upon skills development of African American students. The steepness</a:t>
            </a:r>
            <a:r>
              <a:rPr lang="en-US" baseline="0" dirty="0" smtClean="0">
                <a:solidFill>
                  <a:schemeClr val="bg1"/>
                </a:solidFill>
              </a:rPr>
              <a:t> of the slope for our African American students suggests that while the pre-test reveals much lower scores, improvement is significantly higher in the post-test.</a:t>
            </a:r>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3F0E60-C79B-4A6D-AEC1-611E6FBAF9D0}" type="slidenum">
              <a:rPr lang="en-US" smtClean="0"/>
              <a:pPr/>
              <a:t>34</a:t>
            </a:fld>
            <a:endParaRPr lang="en-US"/>
          </a:p>
        </p:txBody>
      </p:sp>
    </p:spTree>
    <p:extLst>
      <p:ext uri="{BB962C8B-B14F-4D97-AF65-F5344CB8AC3E}">
        <p14:creationId xmlns:p14="http://schemas.microsoft.com/office/powerpoint/2010/main" val="2652445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3F0E60-C79B-4A6D-AEC1-611E6FBAF9D0}" type="slidenum">
              <a:rPr lang="en-US" smtClean="0"/>
              <a:pPr/>
              <a:t>36</a:t>
            </a:fld>
            <a:endParaRPr lang="en-US"/>
          </a:p>
        </p:txBody>
      </p:sp>
    </p:spTree>
    <p:extLst>
      <p:ext uri="{BB962C8B-B14F-4D97-AF65-F5344CB8AC3E}">
        <p14:creationId xmlns:p14="http://schemas.microsoft.com/office/powerpoint/2010/main" val="1916209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3F0E60-C79B-4A6D-AEC1-611E6FBAF9D0}" type="slidenum">
              <a:rPr lang="en-US" smtClean="0"/>
              <a:pPr/>
              <a:t>4</a:t>
            </a:fld>
            <a:endParaRPr lang="en-US"/>
          </a:p>
        </p:txBody>
      </p:sp>
    </p:spTree>
    <p:extLst>
      <p:ext uri="{BB962C8B-B14F-4D97-AF65-F5344CB8AC3E}">
        <p14:creationId xmlns:p14="http://schemas.microsoft.com/office/powerpoint/2010/main" val="1893938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5</a:t>
            </a:fld>
            <a:endParaRPr lang="en-US"/>
          </a:p>
        </p:txBody>
      </p:sp>
    </p:spTree>
    <p:extLst>
      <p:ext uri="{BB962C8B-B14F-4D97-AF65-F5344CB8AC3E}">
        <p14:creationId xmlns:p14="http://schemas.microsoft.com/office/powerpoint/2010/main" val="356863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73F0E60-C79B-4A6D-AEC1-611E6FBAF9D0}" type="slidenum">
              <a:rPr lang="en-US" smtClean="0"/>
              <a:pPr/>
              <a:t>6</a:t>
            </a:fld>
            <a:endParaRPr lang="en-US"/>
          </a:p>
        </p:txBody>
      </p:sp>
    </p:spTree>
    <p:extLst>
      <p:ext uri="{BB962C8B-B14F-4D97-AF65-F5344CB8AC3E}">
        <p14:creationId xmlns:p14="http://schemas.microsoft.com/office/powerpoint/2010/main" val="1880962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7</a:t>
            </a:fld>
            <a:endParaRPr lang="en-US"/>
          </a:p>
        </p:txBody>
      </p:sp>
    </p:spTree>
    <p:extLst>
      <p:ext uri="{BB962C8B-B14F-4D97-AF65-F5344CB8AC3E}">
        <p14:creationId xmlns:p14="http://schemas.microsoft.com/office/powerpoint/2010/main" val="3265183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8</a:t>
            </a:fld>
            <a:endParaRPr lang="en-US"/>
          </a:p>
        </p:txBody>
      </p:sp>
    </p:spTree>
    <p:extLst>
      <p:ext uri="{BB962C8B-B14F-4D97-AF65-F5344CB8AC3E}">
        <p14:creationId xmlns:p14="http://schemas.microsoft.com/office/powerpoint/2010/main" val="207380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3F0E60-C79B-4A6D-AEC1-611E6FBAF9D0}" type="slidenum">
              <a:rPr lang="en-US" smtClean="0"/>
              <a:pPr/>
              <a:t>9</a:t>
            </a:fld>
            <a:endParaRPr lang="en-US"/>
          </a:p>
        </p:txBody>
      </p:sp>
    </p:spTree>
    <p:extLst>
      <p:ext uri="{BB962C8B-B14F-4D97-AF65-F5344CB8AC3E}">
        <p14:creationId xmlns:p14="http://schemas.microsoft.com/office/powerpoint/2010/main" val="1805302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FA91A940-4260-460B-9892-C6C9205ED5B4}" type="datetime1">
              <a:rPr lang="en-US" smtClean="0"/>
              <a:pPr/>
              <a:t>10/25/2012</a:t>
            </a:fld>
            <a:endParaRPr lang="en-US"/>
          </a:p>
        </p:txBody>
      </p:sp>
      <p:sp>
        <p:nvSpPr>
          <p:cNvPr id="17" name="Footer Placeholder 16"/>
          <p:cNvSpPr>
            <a:spLocks noGrp="1"/>
          </p:cNvSpPr>
          <p:nvPr>
            <p:ph type="ftr" sz="quarter" idx="11"/>
          </p:nvPr>
        </p:nvSpPr>
        <p:spPr/>
        <p:txBody>
          <a:bodyPr/>
          <a:lstStyle/>
          <a:p>
            <a:r>
              <a:rPr lang="en-US" smtClean="0"/>
              <a:t>J. Sargeant Reynolds Community College</a:t>
            </a:r>
            <a:endParaRPr lang="en-US"/>
          </a:p>
        </p:txBody>
      </p:sp>
      <p:sp>
        <p:nvSpPr>
          <p:cNvPr id="29" name="Slide Number Placeholder 28"/>
          <p:cNvSpPr>
            <a:spLocks noGrp="1"/>
          </p:cNvSpPr>
          <p:nvPr>
            <p:ph type="sldNum" sz="quarter" idx="12"/>
          </p:nvPr>
        </p:nvSpPr>
        <p:spPr/>
        <p:txBody>
          <a:bodyPr/>
          <a:lstStyle/>
          <a:p>
            <a:fld id="{F58C708F-6F46-495F-A43C-7E3A4E564205}"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1B7E26E-D290-4E1D-9DB8-5850D623302A}" type="datetime1">
              <a:rPr lang="en-US" smtClean="0"/>
              <a:pPr/>
              <a:t>10/25/2012</a:t>
            </a:fld>
            <a:endParaRPr lang="en-US"/>
          </a:p>
        </p:txBody>
      </p:sp>
      <p:sp>
        <p:nvSpPr>
          <p:cNvPr id="5" name="Footer Placeholder 4"/>
          <p:cNvSpPr>
            <a:spLocks noGrp="1"/>
          </p:cNvSpPr>
          <p:nvPr>
            <p:ph type="ftr" sz="quarter" idx="11"/>
          </p:nvPr>
        </p:nvSpPr>
        <p:spPr/>
        <p:txBody>
          <a:bodyPr/>
          <a:lstStyle/>
          <a:p>
            <a:r>
              <a:rPr lang="en-US" smtClean="0"/>
              <a:t>J. Sargeant Reynolds Community College</a:t>
            </a:r>
            <a:endParaRPr lang="en-US"/>
          </a:p>
        </p:txBody>
      </p:sp>
      <p:sp>
        <p:nvSpPr>
          <p:cNvPr id="6" name="Slide Number Placeholder 5"/>
          <p:cNvSpPr>
            <a:spLocks noGrp="1"/>
          </p:cNvSpPr>
          <p:nvPr>
            <p:ph type="sldNum" sz="quarter" idx="12"/>
          </p:nvPr>
        </p:nvSpPr>
        <p:spPr/>
        <p:txBody>
          <a:bodyPr/>
          <a:lstStyle/>
          <a:p>
            <a:fld id="{F58C708F-6F46-495F-A43C-7E3A4E56420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4ABFDB2-F1CE-44FB-9B8D-9E027EDC6D62}" type="datetime1">
              <a:rPr lang="en-US" smtClean="0"/>
              <a:pPr/>
              <a:t>10/25/2012</a:t>
            </a:fld>
            <a:endParaRPr lang="en-US"/>
          </a:p>
        </p:txBody>
      </p:sp>
      <p:sp>
        <p:nvSpPr>
          <p:cNvPr id="5" name="Footer Placeholder 4"/>
          <p:cNvSpPr>
            <a:spLocks noGrp="1"/>
          </p:cNvSpPr>
          <p:nvPr>
            <p:ph type="ftr" sz="quarter" idx="11"/>
          </p:nvPr>
        </p:nvSpPr>
        <p:spPr/>
        <p:txBody>
          <a:bodyPr/>
          <a:lstStyle/>
          <a:p>
            <a:r>
              <a:rPr lang="en-US" smtClean="0"/>
              <a:t>J. Sargeant Reynolds Community College</a:t>
            </a:r>
            <a:endParaRPr lang="en-US"/>
          </a:p>
        </p:txBody>
      </p:sp>
      <p:sp>
        <p:nvSpPr>
          <p:cNvPr id="6" name="Slide Number Placeholder 5"/>
          <p:cNvSpPr>
            <a:spLocks noGrp="1"/>
          </p:cNvSpPr>
          <p:nvPr>
            <p:ph type="sldNum" sz="quarter" idx="12"/>
          </p:nvPr>
        </p:nvSpPr>
        <p:spPr/>
        <p:txBody>
          <a:bodyPr/>
          <a:lstStyle/>
          <a:p>
            <a:fld id="{F58C708F-6F46-495F-A43C-7E3A4E56420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E85A2C9-30A1-4FC2-BC3F-FC8627FC71F0}" type="datetime1">
              <a:rPr lang="en-US" smtClean="0"/>
              <a:pPr/>
              <a:t>10/25/2012</a:t>
            </a:fld>
            <a:endParaRPr lang="en-US"/>
          </a:p>
        </p:txBody>
      </p:sp>
      <p:sp>
        <p:nvSpPr>
          <p:cNvPr id="5" name="Footer Placeholder 4"/>
          <p:cNvSpPr>
            <a:spLocks noGrp="1"/>
          </p:cNvSpPr>
          <p:nvPr>
            <p:ph type="ftr" sz="quarter" idx="11"/>
          </p:nvPr>
        </p:nvSpPr>
        <p:spPr/>
        <p:txBody>
          <a:bodyPr/>
          <a:lstStyle/>
          <a:p>
            <a:r>
              <a:rPr lang="en-US" smtClean="0"/>
              <a:t>J. Sargeant Reynolds Community College</a:t>
            </a:r>
            <a:endParaRPr lang="en-US"/>
          </a:p>
        </p:txBody>
      </p:sp>
      <p:sp>
        <p:nvSpPr>
          <p:cNvPr id="6" name="Slide Number Placeholder 5"/>
          <p:cNvSpPr>
            <a:spLocks noGrp="1"/>
          </p:cNvSpPr>
          <p:nvPr>
            <p:ph type="sldNum" sz="quarter" idx="12"/>
          </p:nvPr>
        </p:nvSpPr>
        <p:spPr/>
        <p:txBody>
          <a:bodyPr/>
          <a:lstStyle/>
          <a:p>
            <a:fld id="{F58C708F-6F46-495F-A43C-7E3A4E56420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CF582C66-F9E1-45AD-9699-F3EFFDE0CBD6}" type="datetime1">
              <a:rPr lang="en-US" smtClean="0"/>
              <a:pPr/>
              <a:t>10/25/2012</a:t>
            </a:fld>
            <a:endParaRPr lang="en-US"/>
          </a:p>
        </p:txBody>
      </p:sp>
      <p:sp>
        <p:nvSpPr>
          <p:cNvPr id="5" name="Footer Placeholder 4"/>
          <p:cNvSpPr>
            <a:spLocks noGrp="1"/>
          </p:cNvSpPr>
          <p:nvPr>
            <p:ph type="ftr" sz="quarter" idx="11"/>
          </p:nvPr>
        </p:nvSpPr>
        <p:spPr/>
        <p:txBody>
          <a:bodyPr/>
          <a:lstStyle/>
          <a:p>
            <a:r>
              <a:rPr lang="en-US" smtClean="0"/>
              <a:t>J. Sargeant Reynolds Community College</a:t>
            </a:r>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F58C708F-6F46-495F-A43C-7E3A4E56420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E161576-B9A8-40C1-A2DF-279A3BA53C15}" type="datetime1">
              <a:rPr lang="en-US" smtClean="0"/>
              <a:pPr/>
              <a:t>10/25/2012</a:t>
            </a:fld>
            <a:endParaRPr lang="en-US"/>
          </a:p>
        </p:txBody>
      </p:sp>
      <p:sp>
        <p:nvSpPr>
          <p:cNvPr id="6" name="Footer Placeholder 5"/>
          <p:cNvSpPr>
            <a:spLocks noGrp="1"/>
          </p:cNvSpPr>
          <p:nvPr>
            <p:ph type="ftr" sz="quarter" idx="11"/>
          </p:nvPr>
        </p:nvSpPr>
        <p:spPr/>
        <p:txBody>
          <a:bodyPr/>
          <a:lstStyle/>
          <a:p>
            <a:r>
              <a:rPr lang="en-US" smtClean="0"/>
              <a:t>J. Sargeant Reynolds Community College</a:t>
            </a:r>
            <a:endParaRPr lang="en-US"/>
          </a:p>
        </p:txBody>
      </p:sp>
      <p:sp>
        <p:nvSpPr>
          <p:cNvPr id="7" name="Slide Number Placeholder 6"/>
          <p:cNvSpPr>
            <a:spLocks noGrp="1"/>
          </p:cNvSpPr>
          <p:nvPr>
            <p:ph type="sldNum" sz="quarter" idx="12"/>
          </p:nvPr>
        </p:nvSpPr>
        <p:spPr/>
        <p:txBody>
          <a:bodyPr/>
          <a:lstStyle/>
          <a:p>
            <a:fld id="{F58C708F-6F46-495F-A43C-7E3A4E56420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9DC3498-5A36-4320-8E18-12ED2C3A5529}" type="datetime1">
              <a:rPr lang="en-US" smtClean="0"/>
              <a:pPr/>
              <a:t>10/25/2012</a:t>
            </a:fld>
            <a:endParaRPr lang="en-US"/>
          </a:p>
        </p:txBody>
      </p:sp>
      <p:sp>
        <p:nvSpPr>
          <p:cNvPr id="8" name="Footer Placeholder 7"/>
          <p:cNvSpPr>
            <a:spLocks noGrp="1"/>
          </p:cNvSpPr>
          <p:nvPr>
            <p:ph type="ftr" sz="quarter" idx="11"/>
          </p:nvPr>
        </p:nvSpPr>
        <p:spPr/>
        <p:txBody>
          <a:bodyPr/>
          <a:lstStyle/>
          <a:p>
            <a:r>
              <a:rPr lang="en-US" smtClean="0"/>
              <a:t>J. Sargeant Reynolds Community College</a:t>
            </a:r>
            <a:endParaRPr lang="en-US"/>
          </a:p>
        </p:txBody>
      </p:sp>
      <p:sp>
        <p:nvSpPr>
          <p:cNvPr id="9" name="Slide Number Placeholder 8"/>
          <p:cNvSpPr>
            <a:spLocks noGrp="1"/>
          </p:cNvSpPr>
          <p:nvPr>
            <p:ph type="sldNum" sz="quarter" idx="12"/>
          </p:nvPr>
        </p:nvSpPr>
        <p:spPr/>
        <p:txBody>
          <a:bodyPr/>
          <a:lstStyle/>
          <a:p>
            <a:fld id="{F58C708F-6F46-495F-A43C-7E3A4E56420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D53FB24-C400-408F-9C4A-FEBD636EA454}" type="datetime1">
              <a:rPr lang="en-US" smtClean="0"/>
              <a:pPr/>
              <a:t>10/25/2012</a:t>
            </a:fld>
            <a:endParaRPr lang="en-US"/>
          </a:p>
        </p:txBody>
      </p:sp>
      <p:sp>
        <p:nvSpPr>
          <p:cNvPr id="4" name="Footer Placeholder 3"/>
          <p:cNvSpPr>
            <a:spLocks noGrp="1"/>
          </p:cNvSpPr>
          <p:nvPr>
            <p:ph type="ftr" sz="quarter" idx="11"/>
          </p:nvPr>
        </p:nvSpPr>
        <p:spPr/>
        <p:txBody>
          <a:bodyPr/>
          <a:lstStyle/>
          <a:p>
            <a:r>
              <a:rPr lang="en-US" smtClean="0"/>
              <a:t>J. Sargeant Reynolds Community College</a:t>
            </a:r>
            <a:endParaRPr lang="en-US"/>
          </a:p>
        </p:txBody>
      </p:sp>
      <p:sp>
        <p:nvSpPr>
          <p:cNvPr id="5" name="Slide Number Placeholder 4"/>
          <p:cNvSpPr>
            <a:spLocks noGrp="1"/>
          </p:cNvSpPr>
          <p:nvPr>
            <p:ph type="sldNum" sz="quarter" idx="12"/>
          </p:nvPr>
        </p:nvSpPr>
        <p:spPr/>
        <p:txBody>
          <a:bodyPr/>
          <a:lstStyle/>
          <a:p>
            <a:fld id="{F58C708F-6F46-495F-A43C-7E3A4E56420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61FEA6-D319-47EA-ADAA-FCA5DD399476}" type="datetime1">
              <a:rPr lang="en-US" smtClean="0"/>
              <a:pPr/>
              <a:t>10/25/2012</a:t>
            </a:fld>
            <a:endParaRPr lang="en-US"/>
          </a:p>
        </p:txBody>
      </p:sp>
      <p:sp>
        <p:nvSpPr>
          <p:cNvPr id="3" name="Footer Placeholder 2"/>
          <p:cNvSpPr>
            <a:spLocks noGrp="1"/>
          </p:cNvSpPr>
          <p:nvPr>
            <p:ph type="ftr" sz="quarter" idx="11"/>
          </p:nvPr>
        </p:nvSpPr>
        <p:spPr/>
        <p:txBody>
          <a:bodyPr/>
          <a:lstStyle/>
          <a:p>
            <a:r>
              <a:rPr lang="en-US" smtClean="0"/>
              <a:t>J. Sargeant Reynolds Community College</a:t>
            </a:r>
            <a:endParaRPr lang="en-US"/>
          </a:p>
        </p:txBody>
      </p:sp>
      <p:sp>
        <p:nvSpPr>
          <p:cNvPr id="4" name="Slide Number Placeholder 3"/>
          <p:cNvSpPr>
            <a:spLocks noGrp="1"/>
          </p:cNvSpPr>
          <p:nvPr>
            <p:ph type="sldNum" sz="quarter" idx="12"/>
          </p:nvPr>
        </p:nvSpPr>
        <p:spPr/>
        <p:txBody>
          <a:bodyPr/>
          <a:lstStyle/>
          <a:p>
            <a:fld id="{F58C708F-6F46-495F-A43C-7E3A4E56420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3A9D5A5-DB7F-488C-9199-9B3D3C74FF7E}" type="datetime1">
              <a:rPr lang="en-US" smtClean="0"/>
              <a:pPr/>
              <a:t>10/25/2012</a:t>
            </a:fld>
            <a:endParaRPr lang="en-US"/>
          </a:p>
        </p:txBody>
      </p:sp>
      <p:sp>
        <p:nvSpPr>
          <p:cNvPr id="6" name="Footer Placeholder 5"/>
          <p:cNvSpPr>
            <a:spLocks noGrp="1"/>
          </p:cNvSpPr>
          <p:nvPr>
            <p:ph type="ftr" sz="quarter" idx="11"/>
          </p:nvPr>
        </p:nvSpPr>
        <p:spPr/>
        <p:txBody>
          <a:bodyPr/>
          <a:lstStyle/>
          <a:p>
            <a:r>
              <a:rPr lang="en-US" smtClean="0"/>
              <a:t>J. Sargeant Reynolds Community College</a:t>
            </a:r>
            <a:endParaRPr lang="en-US"/>
          </a:p>
        </p:txBody>
      </p:sp>
      <p:sp>
        <p:nvSpPr>
          <p:cNvPr id="7" name="Slide Number Placeholder 6"/>
          <p:cNvSpPr>
            <a:spLocks noGrp="1"/>
          </p:cNvSpPr>
          <p:nvPr>
            <p:ph type="sldNum" sz="quarter" idx="12"/>
          </p:nvPr>
        </p:nvSpPr>
        <p:spPr/>
        <p:txBody>
          <a:bodyPr/>
          <a:lstStyle/>
          <a:p>
            <a:fld id="{F58C708F-6F46-495F-A43C-7E3A4E56420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4A4E25F-DDA6-41B6-B2AC-7F11110F4991}" type="datetime1">
              <a:rPr lang="en-US" smtClean="0"/>
              <a:pPr/>
              <a:t>10/25/2012</a:t>
            </a:fld>
            <a:endParaRPr lang="en-US"/>
          </a:p>
        </p:txBody>
      </p:sp>
      <p:sp>
        <p:nvSpPr>
          <p:cNvPr id="6" name="Footer Placeholder 5"/>
          <p:cNvSpPr>
            <a:spLocks noGrp="1"/>
          </p:cNvSpPr>
          <p:nvPr>
            <p:ph type="ftr" sz="quarter" idx="11"/>
          </p:nvPr>
        </p:nvSpPr>
        <p:spPr/>
        <p:txBody>
          <a:bodyPr/>
          <a:lstStyle/>
          <a:p>
            <a:r>
              <a:rPr lang="en-US" smtClean="0"/>
              <a:t>J. Sargeant Reynolds Community College</a:t>
            </a:r>
            <a:endParaRPr lang="en-US"/>
          </a:p>
        </p:txBody>
      </p:sp>
      <p:sp>
        <p:nvSpPr>
          <p:cNvPr id="7" name="Slide Number Placeholder 6"/>
          <p:cNvSpPr>
            <a:spLocks noGrp="1"/>
          </p:cNvSpPr>
          <p:nvPr>
            <p:ph type="sldNum" sz="quarter" idx="12"/>
          </p:nvPr>
        </p:nvSpPr>
        <p:spPr/>
        <p:txBody>
          <a:bodyPr/>
          <a:lstStyle/>
          <a:p>
            <a:fld id="{F58C708F-6F46-495F-A43C-7E3A4E5642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A2432DA0-CC37-4C4B-AE5B-0FFDB0214A12}" type="datetime1">
              <a:rPr lang="en-US" smtClean="0"/>
              <a:pPr/>
              <a:t>10/25/2012</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r>
              <a:rPr lang="en-US" smtClean="0"/>
              <a:t>J. Sargeant Reynolds Community College</a:t>
            </a:r>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F58C708F-6F46-495F-A43C-7E3A4E56420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libguides.reynolds.edu/research" TargetMode="External"/><Relationship Id="rId7" Type="http://schemas.openxmlformats.org/officeDocument/2006/relationships/hyperlink" Target="http://library.vccs.edu/reference/Connect/connect.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lib.jmu.edu/gold/default.aspx" TargetMode="External"/><Relationship Id="rId5" Type="http://schemas.openxmlformats.org/officeDocument/2006/relationships/hyperlink" Target="http://www.tcc.edu/welcome/collegeadmin/oie/soa/vccs.htm" TargetMode="External"/><Relationship Id="rId4" Type="http://schemas.openxmlformats.org/officeDocument/2006/relationships/hyperlink" Target="http://www.ala.org/acrl/standards/informationliteracycompetenc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duotone>
              <a:schemeClr val="accent3">
                <a:shade val="45000"/>
                <a:satMod val="135000"/>
              </a:schemeClr>
              <a:prstClr val="white"/>
            </a:duotone>
            <a:lum/>
          </a:blip>
          <a:srcRect/>
          <a:stretch>
            <a:fillRect l="-2000" r="-2000"/>
          </a:stretch>
        </a:blipFill>
        <a:effectLst/>
      </p:bgPr>
    </p:bg>
    <p:spTree>
      <p:nvGrpSpPr>
        <p:cNvPr id="1" name=""/>
        <p:cNvGrpSpPr/>
        <p:nvPr/>
      </p:nvGrpSpPr>
      <p:grpSpPr>
        <a:xfrm>
          <a:off x="0" y="0"/>
          <a:ext cx="0" cy="0"/>
          <a:chOff x="0" y="0"/>
          <a:chExt cx="0" cy="0"/>
        </a:xfrm>
      </p:grpSpPr>
      <p:sp>
        <p:nvSpPr>
          <p:cNvPr id="3080" name="Rectangle 8"/>
          <p:cNvSpPr>
            <a:spLocks/>
          </p:cNvSpPr>
          <p:nvPr/>
        </p:nvSpPr>
        <p:spPr bwMode="auto">
          <a:xfrm>
            <a:off x="248916" y="679773"/>
            <a:ext cx="10046" cy="366117"/>
          </a:xfrm>
          <a:prstGeom prst="rect">
            <a:avLst/>
          </a:prstGeom>
          <a:solidFill>
            <a:srgbClr val="000000"/>
          </a:solidFill>
          <a:ln w="50800" cap="rnd" cmpd="sng">
            <a:noFill/>
            <a:prstDash val="solid"/>
            <a:round/>
            <a:headEnd/>
            <a:tailEnd/>
          </a:ln>
          <a:effectLst/>
        </p:spPr>
        <p:txBody>
          <a:bodyPr lIns="50798" tIns="50798" rIns="50798" bIns="50798" anchor="ctr"/>
          <a:lstStyle/>
          <a:p>
            <a:endParaRPr lang="en-US"/>
          </a:p>
        </p:txBody>
      </p:sp>
      <p:sp>
        <p:nvSpPr>
          <p:cNvPr id="3081" name="Rectangle 9"/>
          <p:cNvSpPr>
            <a:spLocks/>
          </p:cNvSpPr>
          <p:nvPr/>
        </p:nvSpPr>
        <p:spPr bwMode="auto">
          <a:xfrm>
            <a:off x="0" y="1"/>
            <a:ext cx="9144000" cy="1523999"/>
          </a:xfrm>
          <a:prstGeom prst="rect">
            <a:avLst/>
          </a:prstGeom>
          <a:solidFill>
            <a:srgbClr val="990000"/>
          </a:solidFill>
          <a:ln w="50800" cap="rnd" cmpd="sng">
            <a:noFill/>
            <a:prstDash val="solid"/>
            <a:round/>
            <a:headEnd/>
            <a:tailEnd/>
          </a:ln>
          <a:effectLst/>
        </p:spPr>
        <p:txBody>
          <a:bodyPr lIns="50798" tIns="50798" rIns="50798" bIns="50798" anchor="ctr"/>
          <a:lstStyle/>
          <a:p>
            <a:endParaRPr lang="en-US"/>
          </a:p>
        </p:txBody>
      </p:sp>
      <p:sp>
        <p:nvSpPr>
          <p:cNvPr id="3082" name="Rectangle 10"/>
          <p:cNvSpPr>
            <a:spLocks noGrp="1" noChangeArrowheads="1"/>
          </p:cNvSpPr>
          <p:nvPr>
            <p:ph type="title"/>
          </p:nvPr>
        </p:nvSpPr>
        <p:spPr>
          <a:xfrm>
            <a:off x="0" y="2590800"/>
            <a:ext cx="9144000" cy="1974577"/>
          </a:xfrm>
        </p:spPr>
        <p:txBody>
          <a:bodyPr lIns="88896" tIns="50798" rIns="88896" bIns="50798" anchor="b"/>
          <a:lstStyle/>
          <a:p>
            <a:pPr defTabSz="914145"/>
            <a:r>
              <a:rPr lang="en-US" sz="3200" b="1" dirty="0" smtClean="0">
                <a:solidFill>
                  <a:srgbClr val="002060"/>
                </a:solidFill>
                <a:latin typeface="Helvetica" pitchFamily="34" charset="0"/>
                <a:cs typeface="Helvetica" pitchFamily="34" charset="0"/>
                <a:sym typeface="Helvetica" pitchFamily="34" charset="0"/>
              </a:rPr>
              <a:t>Developing Student Research Skills Through Online Library Resources</a:t>
            </a:r>
            <a:endParaRPr lang="en-US" dirty="0">
              <a:solidFill>
                <a:srgbClr val="C00000"/>
              </a:solidFill>
            </a:endParaRPr>
          </a:p>
        </p:txBody>
      </p:sp>
      <p:sp>
        <p:nvSpPr>
          <p:cNvPr id="3083" name="Rectangle 11"/>
          <p:cNvSpPr>
            <a:spLocks noGrp="1" noChangeArrowheads="1"/>
          </p:cNvSpPr>
          <p:nvPr>
            <p:ph idx="1"/>
          </p:nvPr>
        </p:nvSpPr>
        <p:spPr>
          <a:xfrm>
            <a:off x="837158" y="227708"/>
            <a:ext cx="7773293" cy="1052587"/>
          </a:xfrm>
        </p:spPr>
        <p:txBody>
          <a:bodyPr lIns="88896" tIns="50798" rIns="88896" bIns="50798" anchor="t">
            <a:normAutofit lnSpcReduction="10000"/>
          </a:bodyPr>
          <a:lstStyle/>
          <a:p>
            <a:pPr marL="22323" indent="0" algn="r" defTabSz="914145">
              <a:lnSpc>
                <a:spcPct val="80000"/>
              </a:lnSpc>
              <a:spcBef>
                <a:spcPts val="492"/>
              </a:spcBef>
              <a:buNone/>
            </a:pPr>
            <a:r>
              <a:rPr lang="en-US" sz="1500" b="1" dirty="0" smtClean="0">
                <a:solidFill>
                  <a:srgbClr val="FFC000"/>
                </a:solidFill>
                <a:latin typeface="Helvetica" pitchFamily="34" charset="0"/>
                <a:cs typeface="Helvetica" pitchFamily="34" charset="0"/>
                <a:sym typeface="Helvetica" pitchFamily="34" charset="0"/>
              </a:rPr>
              <a:t>J. </a:t>
            </a:r>
            <a:r>
              <a:rPr lang="en-US" sz="1500" b="1" dirty="0" err="1" smtClean="0">
                <a:solidFill>
                  <a:srgbClr val="FFC000"/>
                </a:solidFill>
                <a:latin typeface="Helvetica" pitchFamily="34" charset="0"/>
                <a:cs typeface="Helvetica" pitchFamily="34" charset="0"/>
                <a:sym typeface="Helvetica" pitchFamily="34" charset="0"/>
              </a:rPr>
              <a:t>Sargeant</a:t>
            </a:r>
            <a:r>
              <a:rPr lang="en-US" sz="1500" b="1" dirty="0" smtClean="0">
                <a:solidFill>
                  <a:srgbClr val="FFC000"/>
                </a:solidFill>
                <a:latin typeface="Helvetica" pitchFamily="34" charset="0"/>
                <a:cs typeface="Helvetica" pitchFamily="34" charset="0"/>
                <a:sym typeface="Helvetica" pitchFamily="34" charset="0"/>
              </a:rPr>
              <a:t> Reynolds Community College, Richmond, Virginia</a:t>
            </a:r>
            <a:endParaRPr lang="en-US" sz="1500" dirty="0" smtClean="0">
              <a:solidFill>
                <a:srgbClr val="FFC000"/>
              </a:solidFill>
              <a:latin typeface="Helvetica" pitchFamily="34" charset="0"/>
              <a:cs typeface="Helvetica" pitchFamily="34" charset="0"/>
              <a:sym typeface="Helvetica" pitchFamily="34" charset="0"/>
            </a:endParaRPr>
          </a:p>
          <a:p>
            <a:pPr marL="22323" indent="0" algn="r" defTabSz="914145">
              <a:lnSpc>
                <a:spcPct val="80000"/>
              </a:lnSpc>
              <a:spcBef>
                <a:spcPts val="492"/>
              </a:spcBef>
              <a:buNone/>
            </a:pPr>
            <a:r>
              <a:rPr lang="en-US" sz="1200" b="1" dirty="0" smtClean="0">
                <a:latin typeface="Helvetica" pitchFamily="34" charset="0"/>
                <a:cs typeface="Helvetica" pitchFamily="34" charset="0"/>
                <a:sym typeface="Helvetica" pitchFamily="34" charset="0"/>
              </a:rPr>
              <a:t>Hong Wu, Coordinator of Information Literacy and Digital Services</a:t>
            </a:r>
            <a:endParaRPr lang="en-US" sz="1500" b="1" dirty="0" smtClean="0">
              <a:latin typeface="Helvetica" pitchFamily="34" charset="0"/>
              <a:cs typeface="Helvetica" pitchFamily="34" charset="0"/>
              <a:sym typeface="Helvetica" pitchFamily="34" charset="0"/>
            </a:endParaRPr>
          </a:p>
          <a:p>
            <a:pPr marL="22323" indent="0" algn="r" defTabSz="914145">
              <a:lnSpc>
                <a:spcPct val="80000"/>
              </a:lnSpc>
              <a:spcBef>
                <a:spcPts val="492"/>
              </a:spcBef>
              <a:buNone/>
            </a:pPr>
            <a:r>
              <a:rPr lang="en-US" sz="1200" b="1" dirty="0" smtClean="0">
                <a:latin typeface="Helvetica" pitchFamily="34" charset="0"/>
                <a:cs typeface="Helvetica" pitchFamily="34" charset="0"/>
                <a:sym typeface="Helvetica" pitchFamily="34" charset="0"/>
              </a:rPr>
              <a:t>Denise Woetzel, Reference / Information Literacy Librarian</a:t>
            </a:r>
          </a:p>
          <a:p>
            <a:pPr marL="22323" indent="0" algn="r" defTabSz="914145">
              <a:lnSpc>
                <a:spcPct val="80000"/>
              </a:lnSpc>
              <a:spcBef>
                <a:spcPts val="492"/>
              </a:spcBef>
              <a:buNone/>
            </a:pPr>
            <a:r>
              <a:rPr lang="en-US" sz="1200" b="1" dirty="0" smtClean="0">
                <a:latin typeface="Helvetica" pitchFamily="34" charset="0"/>
                <a:cs typeface="Helvetica" pitchFamily="34" charset="0"/>
                <a:sym typeface="Helvetica" pitchFamily="34" charset="0"/>
              </a:rPr>
              <a:t>Beth Bensen-Barber, Assistant Professor of English</a:t>
            </a:r>
          </a:p>
          <a:p>
            <a:pPr marL="22323" indent="0" algn="r" defTabSz="914145">
              <a:lnSpc>
                <a:spcPct val="80000"/>
              </a:lnSpc>
              <a:spcBef>
                <a:spcPts val="492"/>
              </a:spcBef>
              <a:buNone/>
            </a:pPr>
            <a:r>
              <a:rPr lang="en-US" sz="1200" b="1" dirty="0" smtClean="0">
                <a:latin typeface="Helvetica" pitchFamily="34" charset="0"/>
                <a:cs typeface="Helvetica" pitchFamily="34" charset="0"/>
                <a:sym typeface="Helvetica" pitchFamily="34" charset="0"/>
              </a:rPr>
              <a:t>Josh Watson, English Instructor</a:t>
            </a:r>
            <a:endParaRPr lang="en-US" sz="1400" b="1" dirty="0" smtClean="0">
              <a:latin typeface="Helvetica" pitchFamily="34" charset="0"/>
              <a:cs typeface="Helvetica" pitchFamily="34" charset="0"/>
              <a:sym typeface="Helvetica" pitchFamily="34" charset="0"/>
            </a:endParaRPr>
          </a:p>
          <a:p>
            <a:pPr marL="22323" indent="0" algn="r" defTabSz="914145">
              <a:lnSpc>
                <a:spcPct val="80000"/>
              </a:lnSpc>
              <a:spcBef>
                <a:spcPts val="492"/>
              </a:spcBef>
              <a:buNone/>
            </a:pPr>
            <a:endParaRPr lang="en-US" dirty="0">
              <a:solidFill>
                <a:schemeClr val="bg1"/>
              </a:solidFill>
            </a:endParaRPr>
          </a:p>
        </p:txBody>
      </p:sp>
      <p:sp>
        <p:nvSpPr>
          <p:cNvPr id="12" name="Footer Placeholder 11"/>
          <p:cNvSpPr>
            <a:spLocks noGrp="1"/>
          </p:cNvSpPr>
          <p:nvPr>
            <p:ph type="ftr" sz="quarter" idx="11"/>
          </p:nvPr>
        </p:nvSpPr>
        <p:spPr>
          <a:xfrm>
            <a:off x="2667000" y="6400800"/>
            <a:ext cx="3886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11" name="Slide Number Placeholder 10"/>
          <p:cNvSpPr>
            <a:spLocks noGrp="1"/>
          </p:cNvSpPr>
          <p:nvPr>
            <p:ph type="sldNum" sz="quarter" idx="12"/>
          </p:nvPr>
        </p:nvSpPr>
        <p:spPr/>
        <p:txBody>
          <a:bodyPr/>
          <a:lstStyle/>
          <a:p>
            <a:fld id="{F58C708F-6F46-495F-A43C-7E3A4E564205}" type="slidenum">
              <a:rPr lang="en-US" smtClean="0"/>
              <a:pPr/>
              <a:t>1</a:t>
            </a:fld>
            <a:endParaRPr lang="en-US"/>
          </a:p>
        </p:txBody>
      </p:sp>
      <p:pic>
        <p:nvPicPr>
          <p:cNvPr id="3084" name="Picture 12" descr="image2.jpg"/>
          <p:cNvPicPr>
            <a:picLocks noChangeAspect="1"/>
          </p:cNvPicPr>
          <p:nvPr/>
        </p:nvPicPr>
        <p:blipFill>
          <a:blip r:embed="rId4" cstate="print"/>
          <a:srcRect/>
          <a:stretch>
            <a:fillRect/>
          </a:stretch>
        </p:blipFill>
        <p:spPr bwMode="auto">
          <a:xfrm>
            <a:off x="609600" y="5867400"/>
            <a:ext cx="850553" cy="549176"/>
          </a:xfrm>
          <a:prstGeom prst="rect">
            <a:avLst/>
          </a:prstGeom>
          <a:noFill/>
          <a:ln w="12700" cap="flat" cmpd="sng">
            <a:noFill/>
            <a:prstDash val="solid"/>
            <a:miter lim="0"/>
            <a:headEnd type="none" w="med" len="med"/>
            <a:tailEnd type="none" w="med" len="med"/>
          </a:ln>
          <a:effectLst/>
        </p:spPr>
      </p:pic>
      <p:pic>
        <p:nvPicPr>
          <p:cNvPr id="3085" name="Picture 13" descr="image3.gif"/>
          <p:cNvPicPr>
            <a:picLocks noChangeAspect="1"/>
          </p:cNvPicPr>
          <p:nvPr/>
        </p:nvPicPr>
        <p:blipFill>
          <a:blip r:embed="rId5" cstate="print"/>
          <a:srcRect/>
          <a:stretch>
            <a:fillRect/>
          </a:stretch>
        </p:blipFill>
        <p:spPr bwMode="auto">
          <a:xfrm>
            <a:off x="8153400" y="5867400"/>
            <a:ext cx="760140" cy="549176"/>
          </a:xfrm>
          <a:prstGeom prst="rect">
            <a:avLst/>
          </a:prstGeom>
          <a:noFill/>
          <a:ln w="12700" cap="flat" cmpd="sng">
            <a:noFill/>
            <a:prstDash val="solid"/>
            <a:miter lim="0"/>
            <a:headEnd type="none" w="med" len="med"/>
            <a:tailEnd type="none" w="med" len="med"/>
          </a:ln>
          <a:effectLst/>
        </p:spPr>
      </p:pic>
      <p:sp>
        <p:nvSpPr>
          <p:cNvPr id="3086" name="Rectangle 14"/>
          <p:cNvSpPr>
            <a:spLocks/>
          </p:cNvSpPr>
          <p:nvPr/>
        </p:nvSpPr>
        <p:spPr bwMode="auto">
          <a:xfrm>
            <a:off x="0" y="5257800"/>
            <a:ext cx="9144000" cy="378395"/>
          </a:xfrm>
          <a:prstGeom prst="rect">
            <a:avLst/>
          </a:prstGeom>
          <a:solidFill>
            <a:srgbClr val="990000"/>
          </a:solidFill>
          <a:ln w="12700" cap="flat" cmpd="sng">
            <a:noFill/>
            <a:prstDash val="solid"/>
            <a:miter lim="0"/>
            <a:headEnd/>
            <a:tailEnd/>
          </a:ln>
          <a:effectLst/>
        </p:spPr>
        <p:txBody>
          <a:bodyPr lIns="88896" tIns="50798" rIns="88896" bIns="50798"/>
          <a:lstStyle/>
          <a:p>
            <a:pPr defTabSz="914145"/>
            <a:r>
              <a:rPr lang="en-US" sz="1050" b="1" dirty="0" smtClean="0">
                <a:solidFill>
                  <a:srgbClr val="FFFFFF"/>
                </a:solidFill>
                <a:latin typeface="Helvetica" pitchFamily="34" charset="0"/>
                <a:cs typeface="Helvetica" pitchFamily="34" charset="0"/>
                <a:sym typeface="Helvetica" pitchFamily="34" charset="0"/>
              </a:rPr>
              <a:t>The Art &amp; Science of Online Education Conference 	J. </a:t>
            </a:r>
            <a:r>
              <a:rPr lang="en-US" sz="1050" b="1" dirty="0" err="1" smtClean="0">
                <a:solidFill>
                  <a:srgbClr val="FFFFFF"/>
                </a:solidFill>
                <a:latin typeface="Helvetica" pitchFamily="34" charset="0"/>
                <a:cs typeface="Helvetica" pitchFamily="34" charset="0"/>
                <a:sym typeface="Helvetica" pitchFamily="34" charset="0"/>
              </a:rPr>
              <a:t>Sargeant</a:t>
            </a:r>
            <a:r>
              <a:rPr lang="en-US" sz="1050" b="1" dirty="0" smtClean="0">
                <a:solidFill>
                  <a:srgbClr val="FFFFFF"/>
                </a:solidFill>
                <a:latin typeface="Helvetica" pitchFamily="34" charset="0"/>
                <a:cs typeface="Helvetica" pitchFamily="34" charset="0"/>
                <a:sym typeface="Helvetica" pitchFamily="34" charset="0"/>
              </a:rPr>
              <a:t> Reynolds Community College, Richmond, VA              October  2012</a:t>
            </a:r>
            <a:endParaRPr lang="en-US" sz="1050" b="1" dirty="0"/>
          </a:p>
        </p:txBody>
      </p:sp>
      <p:sp>
        <p:nvSpPr>
          <p:cNvPr id="3087" name="Rectangle 15"/>
          <p:cNvSpPr>
            <a:spLocks/>
          </p:cNvSpPr>
          <p:nvPr/>
        </p:nvSpPr>
        <p:spPr bwMode="auto">
          <a:xfrm>
            <a:off x="152400" y="5791200"/>
            <a:ext cx="8763372" cy="839391"/>
          </a:xfrm>
          <a:prstGeom prst="rect">
            <a:avLst/>
          </a:prstGeom>
          <a:noFill/>
          <a:ln w="12700" cap="flat" cmpd="sng">
            <a:noFill/>
            <a:prstDash val="solid"/>
            <a:miter lim="0"/>
            <a:headEnd/>
            <a:tailEnd/>
          </a:ln>
          <a:effectLst/>
        </p:spPr>
        <p:txBody>
          <a:bodyPr lIns="88896" tIns="50798" rIns="88896" bIns="50798" anchor="b"/>
          <a:lstStyle/>
          <a:p>
            <a:pPr defTabSz="914145"/>
            <a:endParaRPr lang="en-US" dirty="0">
              <a:solidFill>
                <a:schemeClr val="tx1"/>
              </a:solidFill>
            </a:endParaRPr>
          </a:p>
        </p:txBody>
      </p:sp>
      <p:sp>
        <p:nvSpPr>
          <p:cNvPr id="3088" name="Rectangle 16"/>
          <p:cNvSpPr>
            <a:spLocks/>
          </p:cNvSpPr>
          <p:nvPr/>
        </p:nvSpPr>
        <p:spPr bwMode="auto">
          <a:xfrm>
            <a:off x="4436939" y="6509742"/>
            <a:ext cx="260077" cy="250031"/>
          </a:xfrm>
          <a:prstGeom prst="rect">
            <a:avLst/>
          </a:prstGeom>
          <a:noFill/>
          <a:ln w="12700" cap="flat" cmpd="sng">
            <a:noFill/>
            <a:prstDash val="solid"/>
            <a:miter lim="0"/>
            <a:headEnd/>
            <a:tailEnd/>
          </a:ln>
          <a:effectLst/>
        </p:spPr>
        <p:txBody>
          <a:bodyPr lIns="0" tIns="0" rIns="0" bIns="0"/>
          <a:lstStyle/>
          <a:p>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Responsive Measure 4</a:t>
            </a:r>
            <a:endParaRPr lang="en-US" dirty="0"/>
          </a:p>
        </p:txBody>
      </p:sp>
      <p:sp>
        <p:nvSpPr>
          <p:cNvPr id="3" name="Content Placeholder 2"/>
          <p:cNvSpPr>
            <a:spLocks noGrp="1"/>
          </p:cNvSpPr>
          <p:nvPr>
            <p:ph idx="1"/>
          </p:nvPr>
        </p:nvSpPr>
        <p:spPr>
          <a:xfrm>
            <a:off x="381000" y="1531444"/>
            <a:ext cx="8229600" cy="4709160"/>
          </a:xfrm>
        </p:spPr>
        <p:txBody>
          <a:bodyPr/>
          <a:lstStyle/>
          <a:p>
            <a:pPr marL="0" lvl="0" indent="0">
              <a:buNone/>
            </a:pPr>
            <a:r>
              <a:rPr lang="en-US" dirty="0" smtClean="0">
                <a:solidFill>
                  <a:schemeClr val="bg1"/>
                </a:solidFill>
              </a:rPr>
              <a:t>Created course-based and assignment-specific </a:t>
            </a:r>
            <a:r>
              <a:rPr lang="en-US" dirty="0" err="1">
                <a:solidFill>
                  <a:schemeClr val="bg1"/>
                </a:solidFill>
              </a:rPr>
              <a:t>LibGuides</a:t>
            </a:r>
            <a:endParaRPr lang="en-US" dirty="0">
              <a:solidFill>
                <a:schemeClr val="bg1"/>
              </a:solidFill>
            </a:endParaRPr>
          </a:p>
          <a:p>
            <a:pPr marL="0" indent="0">
              <a:buNone/>
            </a:pPr>
            <a:endParaRPr lang="en-US" dirty="0"/>
          </a:p>
        </p:txBody>
      </p:sp>
      <p:sp>
        <p:nvSpPr>
          <p:cNvPr id="6" name="Footer Placeholder 5"/>
          <p:cNvSpPr>
            <a:spLocks noGrp="1"/>
          </p:cNvSpPr>
          <p:nvPr>
            <p:ph type="ftr" sz="quarter" idx="11"/>
          </p:nvPr>
        </p:nvSpPr>
        <p:spPr>
          <a:xfrm>
            <a:off x="2971800" y="64166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10</a:t>
            </a:fld>
            <a:endParaRPr lang="en-US"/>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21570">
            <a:off x="2932529" y="2694470"/>
            <a:ext cx="5663184" cy="37547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txBox="1">
            <a:spLocks/>
          </p:cNvSpPr>
          <p:nvPr/>
        </p:nvSpPr>
        <p:spPr>
          <a:xfrm>
            <a:off x="-238125"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Responsive Measure 4</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358195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l"/>
            <a:r>
              <a:rPr lang="en-US" dirty="0" smtClean="0">
                <a:solidFill>
                  <a:srgbClr val="C00000"/>
                </a:solidFill>
              </a:rPr>
              <a:t>Responsive Measure 5</a:t>
            </a:r>
            <a:endParaRPr lang="en-US" dirty="0"/>
          </a:p>
        </p:txBody>
      </p:sp>
      <p:sp>
        <p:nvSpPr>
          <p:cNvPr id="3" name="Content Placeholder 2"/>
          <p:cNvSpPr>
            <a:spLocks noGrp="1"/>
          </p:cNvSpPr>
          <p:nvPr>
            <p:ph idx="1"/>
          </p:nvPr>
        </p:nvSpPr>
        <p:spPr>
          <a:xfrm>
            <a:off x="381000" y="1371600"/>
            <a:ext cx="8229600" cy="4525963"/>
          </a:xfrm>
        </p:spPr>
        <p:txBody>
          <a:bodyPr/>
          <a:lstStyle/>
          <a:p>
            <a:pPr marL="0" lvl="0" indent="0">
              <a:buNone/>
            </a:pPr>
            <a:r>
              <a:rPr lang="en-US" dirty="0" smtClean="0">
                <a:solidFill>
                  <a:schemeClr val="bg1"/>
                </a:solidFill>
              </a:rPr>
              <a:t>Created </a:t>
            </a:r>
            <a:r>
              <a:rPr lang="en-US" dirty="0">
                <a:solidFill>
                  <a:schemeClr val="bg1"/>
                </a:solidFill>
              </a:rPr>
              <a:t>a 20-question </a:t>
            </a:r>
            <a:r>
              <a:rPr lang="en-US" dirty="0" smtClean="0">
                <a:solidFill>
                  <a:schemeClr val="bg1"/>
                </a:solidFill>
              </a:rPr>
              <a:t>assessment for students to complete after a library instruction session. </a:t>
            </a:r>
            <a:endParaRPr lang="en-US" i="1" dirty="0">
              <a:solidFill>
                <a:srgbClr val="FFC000"/>
              </a:solidFill>
            </a:endParaRPr>
          </a:p>
          <a:p>
            <a:endParaRPr lang="en-US" dirty="0"/>
          </a:p>
        </p:txBody>
      </p:sp>
      <p:sp>
        <p:nvSpPr>
          <p:cNvPr id="6" name="Footer Placeholder 5"/>
          <p:cNvSpPr>
            <a:spLocks noGrp="1"/>
          </p:cNvSpPr>
          <p:nvPr>
            <p:ph type="ftr" sz="quarter" idx="11"/>
          </p:nvPr>
        </p:nvSpPr>
        <p:spPr>
          <a:xfrm>
            <a:off x="2895600" y="6416675"/>
            <a:ext cx="3124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11</a:t>
            </a:fld>
            <a:endParaRPr lang="en-US"/>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667000"/>
            <a:ext cx="5887374" cy="3505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txBox="1">
            <a:spLocks/>
          </p:cNvSpPr>
          <p:nvPr/>
        </p:nvSpPr>
        <p:spPr>
          <a:xfrm>
            <a:off x="-219075"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a:solidFill>
                  <a:prstClr val="white"/>
                </a:solidFill>
              </a:rPr>
              <a:t> </a:t>
            </a:r>
            <a:r>
              <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Responsive Measure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5</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8017805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Responsive Measure 6</a:t>
            </a:r>
            <a:endParaRPr lang="en-US" dirty="0"/>
          </a:p>
        </p:txBody>
      </p:sp>
      <p:sp>
        <p:nvSpPr>
          <p:cNvPr id="3" name="Content Placeholder 2"/>
          <p:cNvSpPr>
            <a:spLocks noGrp="1"/>
          </p:cNvSpPr>
          <p:nvPr>
            <p:ph idx="1"/>
          </p:nvPr>
        </p:nvSpPr>
        <p:spPr>
          <a:xfrm>
            <a:off x="457200" y="1219200"/>
            <a:ext cx="8229600" cy="4525963"/>
          </a:xfrm>
        </p:spPr>
        <p:txBody>
          <a:bodyPr/>
          <a:lstStyle/>
          <a:p>
            <a:pPr lvl="0">
              <a:buNone/>
            </a:pPr>
            <a:r>
              <a:rPr lang="en-US" dirty="0" smtClean="0">
                <a:solidFill>
                  <a:schemeClr val="bg1"/>
                </a:solidFill>
              </a:rPr>
              <a:t>Created </a:t>
            </a:r>
            <a:r>
              <a:rPr lang="en-US" dirty="0">
                <a:solidFill>
                  <a:schemeClr val="bg1"/>
                </a:solidFill>
              </a:rPr>
              <a:t>research handouts &amp; exercise sheets. </a:t>
            </a:r>
          </a:p>
          <a:p>
            <a:endParaRPr lang="en-US" dirty="0"/>
          </a:p>
        </p:txBody>
      </p:sp>
      <p:sp>
        <p:nvSpPr>
          <p:cNvPr id="6" name="Footer Placeholder 5"/>
          <p:cNvSpPr>
            <a:spLocks noGrp="1"/>
          </p:cNvSpPr>
          <p:nvPr>
            <p:ph type="ftr" sz="quarter" idx="11"/>
          </p:nvPr>
        </p:nvSpPr>
        <p:spPr>
          <a:xfrm>
            <a:off x="2743200" y="6416675"/>
            <a:ext cx="3276600" cy="365125"/>
          </a:xfrm>
        </p:spPr>
        <p:txBody>
          <a:bodyPr/>
          <a:lstStyle/>
          <a:p>
            <a:r>
              <a:rPr lang="en-US" smtClean="0"/>
              <a:t>J. Sargeant Reynolds Community College</a:t>
            </a:r>
            <a:endParaRPr lang="en-US"/>
          </a:p>
        </p:txBody>
      </p:sp>
      <p:sp>
        <p:nvSpPr>
          <p:cNvPr id="5" name="Slide Number Placeholder 4"/>
          <p:cNvSpPr>
            <a:spLocks noGrp="1"/>
          </p:cNvSpPr>
          <p:nvPr>
            <p:ph type="sldNum" sz="quarter" idx="12"/>
          </p:nvPr>
        </p:nvSpPr>
        <p:spPr/>
        <p:txBody>
          <a:bodyPr/>
          <a:lstStyle/>
          <a:p>
            <a:fld id="{F58C708F-6F46-495F-A43C-7E3A4E564205}" type="slidenum">
              <a:rPr lang="en-US" smtClean="0"/>
              <a:pPr/>
              <a:t>12</a:t>
            </a:fld>
            <a:endParaRPr lang="en-US"/>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1828800"/>
            <a:ext cx="6585884" cy="4648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txBox="1">
            <a:spLocks/>
          </p:cNvSpPr>
          <p:nvPr/>
        </p:nvSpPr>
        <p:spPr>
          <a:xfrm>
            <a:off x="-219075"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a:solidFill>
                  <a:prstClr val="white"/>
                </a:solidFill>
              </a:rPr>
              <a:t> </a:t>
            </a:r>
            <a:r>
              <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Responsive Measure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6</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1842073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Responsive Measure 7</a:t>
            </a:r>
            <a:endParaRPr lang="en-US" dirty="0"/>
          </a:p>
        </p:txBody>
      </p:sp>
      <p:sp>
        <p:nvSpPr>
          <p:cNvPr id="3" name="Content Placeholder 2"/>
          <p:cNvSpPr>
            <a:spLocks noGrp="1"/>
          </p:cNvSpPr>
          <p:nvPr>
            <p:ph idx="1"/>
          </p:nvPr>
        </p:nvSpPr>
        <p:spPr>
          <a:xfrm>
            <a:off x="425302" y="1295400"/>
            <a:ext cx="8229600" cy="4525963"/>
          </a:xfrm>
        </p:spPr>
        <p:txBody>
          <a:bodyPr/>
          <a:lstStyle/>
          <a:p>
            <a:pPr marL="0" lvl="0" indent="0">
              <a:buNone/>
            </a:pPr>
            <a:r>
              <a:rPr lang="en-US" dirty="0" smtClean="0">
                <a:solidFill>
                  <a:schemeClr val="bg1"/>
                </a:solidFill>
              </a:rPr>
              <a:t>Emailed Information </a:t>
            </a:r>
            <a:r>
              <a:rPr lang="en-US" dirty="0">
                <a:solidFill>
                  <a:schemeClr val="bg1"/>
                </a:solidFill>
              </a:rPr>
              <a:t>Literacy instruction </a:t>
            </a:r>
            <a:r>
              <a:rPr lang="en-US" dirty="0" smtClean="0">
                <a:solidFill>
                  <a:schemeClr val="bg1"/>
                </a:solidFill>
              </a:rPr>
              <a:t>reminders each semester.</a:t>
            </a:r>
            <a:endParaRPr lang="en-US" dirty="0">
              <a:solidFill>
                <a:schemeClr val="bg1"/>
              </a:solidFill>
            </a:endParaRPr>
          </a:p>
          <a:p>
            <a:pPr marL="0" indent="0">
              <a:buNone/>
            </a:pPr>
            <a:endParaRPr lang="en-US" dirty="0"/>
          </a:p>
        </p:txBody>
      </p:sp>
      <p:sp>
        <p:nvSpPr>
          <p:cNvPr id="6" name="Footer Placeholder 5"/>
          <p:cNvSpPr>
            <a:spLocks noGrp="1"/>
          </p:cNvSpPr>
          <p:nvPr>
            <p:ph type="ftr" sz="quarter" idx="11"/>
          </p:nvPr>
        </p:nvSpPr>
        <p:spPr>
          <a:xfrm>
            <a:off x="2743200" y="6416675"/>
            <a:ext cx="36576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13</a:t>
            </a:fld>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057400"/>
            <a:ext cx="3886200" cy="37554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txBox="1">
            <a:spLocks/>
          </p:cNvSpPr>
          <p:nvPr/>
        </p:nvSpPr>
        <p:spPr>
          <a:xfrm>
            <a:off x="-190500" y="-9525"/>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a:solidFill>
                  <a:prstClr val="white"/>
                </a:solidFill>
              </a:rPr>
              <a:t> </a:t>
            </a:r>
            <a:r>
              <a:rPr lang="en-US" dirty="0">
                <a:solidFill>
                  <a:prstClr val="white"/>
                </a:solidFill>
                <a:latin typeface="Times New Roman" pitchFamily="18" charset="0"/>
                <a:cs typeface="Times New Roman" pitchFamily="18" charset="0"/>
              </a:rPr>
              <a:t>Responsive Measure </a:t>
            </a:r>
            <a:r>
              <a:rPr lang="en-US" dirty="0" smtClean="0">
                <a:solidFill>
                  <a:prstClr val="white"/>
                </a:solidFill>
                <a:latin typeface="Times New Roman" pitchFamily="18" charset="0"/>
                <a:cs typeface="Times New Roman" pitchFamily="18" charset="0"/>
              </a:rPr>
              <a:t>7</a:t>
            </a:r>
            <a:endParaRPr lang="en-US" dirty="0">
              <a:solidFill>
                <a:prstClr val="white"/>
              </a:solidFill>
              <a:latin typeface="Times New Roman" pitchFamily="18" charset="0"/>
              <a:cs typeface="Times New Roman" pitchFamily="18" charset="0"/>
            </a:endParaRPr>
          </a:p>
        </p:txBody>
      </p:sp>
    </p:spTree>
    <p:extLst>
      <p:ext uri="{BB962C8B-B14F-4D97-AF65-F5344CB8AC3E}">
        <p14:creationId xmlns:p14="http://schemas.microsoft.com/office/powerpoint/2010/main" val="3945307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Continuing Issues</a:t>
            </a:r>
            <a:endParaRPr lang="en-US" dirty="0">
              <a:solidFill>
                <a:srgbClr val="C00000"/>
              </a:solidFill>
            </a:endParaRPr>
          </a:p>
        </p:txBody>
      </p:sp>
      <p:sp>
        <p:nvSpPr>
          <p:cNvPr id="3" name="Content Placeholder 2"/>
          <p:cNvSpPr>
            <a:spLocks noGrp="1"/>
          </p:cNvSpPr>
          <p:nvPr>
            <p:ph idx="1"/>
          </p:nvPr>
        </p:nvSpPr>
        <p:spPr>
          <a:xfrm>
            <a:off x="474260" y="1828800"/>
            <a:ext cx="8229600" cy="4709160"/>
          </a:xfrm>
          <a:ln>
            <a:noFill/>
          </a:ln>
        </p:spPr>
        <p:txBody>
          <a:bodyPr/>
          <a:lstStyle/>
          <a:p>
            <a:pPr>
              <a:buNone/>
            </a:pPr>
            <a:r>
              <a:rPr lang="en-US" i="1" dirty="0" smtClean="0">
                <a:solidFill>
                  <a:schemeClr val="bg1"/>
                </a:solidFill>
              </a:rPr>
              <a:t>Despite these efforts, JSRCC still</a:t>
            </a:r>
          </a:p>
          <a:p>
            <a:r>
              <a:rPr lang="en-US" dirty="0">
                <a:solidFill>
                  <a:schemeClr val="bg1"/>
                </a:solidFill>
              </a:rPr>
              <a:t>H</a:t>
            </a:r>
            <a:r>
              <a:rPr lang="en-US" dirty="0" smtClean="0">
                <a:solidFill>
                  <a:schemeClr val="bg1"/>
                </a:solidFill>
              </a:rPr>
              <a:t>ad no institutional guidance or mandate for the effective delivery of </a:t>
            </a:r>
            <a:r>
              <a:rPr lang="en-US" i="1" dirty="0" smtClean="0">
                <a:solidFill>
                  <a:schemeClr val="bg1"/>
                </a:solidFill>
              </a:rPr>
              <a:t>information literacy</a:t>
            </a:r>
            <a:r>
              <a:rPr lang="en-US" dirty="0" smtClean="0">
                <a:solidFill>
                  <a:schemeClr val="bg1"/>
                </a:solidFill>
              </a:rPr>
              <a:t> skills or their necessary placements within the curricula.</a:t>
            </a:r>
          </a:p>
          <a:p>
            <a:r>
              <a:rPr lang="en-US" dirty="0">
                <a:solidFill>
                  <a:schemeClr val="bg1"/>
                </a:solidFill>
              </a:rPr>
              <a:t>C</a:t>
            </a:r>
            <a:r>
              <a:rPr lang="en-US" dirty="0" smtClean="0">
                <a:solidFill>
                  <a:schemeClr val="bg1"/>
                </a:solidFill>
              </a:rPr>
              <a:t>ontinued to struggle with the lack </a:t>
            </a:r>
            <a:r>
              <a:rPr lang="en-US" dirty="0">
                <a:solidFill>
                  <a:schemeClr val="bg1"/>
                </a:solidFill>
              </a:rPr>
              <a:t>of </a:t>
            </a:r>
            <a:r>
              <a:rPr lang="en-US" dirty="0" smtClean="0">
                <a:solidFill>
                  <a:schemeClr val="bg1"/>
                </a:solidFill>
              </a:rPr>
              <a:t>coordinated collaboration </a:t>
            </a:r>
            <a:r>
              <a:rPr lang="en-US" dirty="0">
                <a:solidFill>
                  <a:schemeClr val="bg1"/>
                </a:solidFill>
              </a:rPr>
              <a:t>between </a:t>
            </a:r>
            <a:r>
              <a:rPr lang="en-US" dirty="0" smtClean="0">
                <a:solidFill>
                  <a:schemeClr val="bg1"/>
                </a:solidFill>
              </a:rPr>
              <a:t>librarians &amp; faculty.</a:t>
            </a:r>
            <a:endParaRPr lang="en-US" dirty="0">
              <a:solidFill>
                <a:schemeClr val="bg1"/>
              </a:solidFill>
            </a:endParaRPr>
          </a:p>
          <a:p>
            <a:pPr>
              <a:buNone/>
            </a:pPr>
            <a:endParaRPr lang="en-US" dirty="0" smtClean="0">
              <a:solidFill>
                <a:schemeClr val="bg1"/>
              </a:solidFill>
            </a:endParaRPr>
          </a:p>
        </p:txBody>
      </p:sp>
      <p:sp>
        <p:nvSpPr>
          <p:cNvPr id="5" name="Footer Placeholder 4"/>
          <p:cNvSpPr>
            <a:spLocks noGrp="1"/>
          </p:cNvSpPr>
          <p:nvPr>
            <p:ph type="ftr" sz="quarter" idx="11"/>
          </p:nvPr>
        </p:nvSpPr>
        <p:spPr>
          <a:xfrm>
            <a:off x="2895600" y="6416675"/>
            <a:ext cx="3124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4" name="Slide Number Placeholder 3"/>
          <p:cNvSpPr>
            <a:spLocks noGrp="1"/>
          </p:cNvSpPr>
          <p:nvPr>
            <p:ph type="sldNum" sz="quarter" idx="12"/>
          </p:nvPr>
        </p:nvSpPr>
        <p:spPr/>
        <p:txBody>
          <a:bodyPr/>
          <a:lstStyle/>
          <a:p>
            <a:fld id="{F58C708F-6F46-495F-A43C-7E3A4E564205}" type="slidenum">
              <a:rPr lang="en-US" smtClean="0"/>
              <a:pPr/>
              <a:t>14</a:t>
            </a:fld>
            <a:endParaRPr lang="en-US"/>
          </a:p>
        </p:txBody>
      </p:sp>
      <p:sp>
        <p:nvSpPr>
          <p:cNvPr id="6" name="Title 3"/>
          <p:cNvSpPr txBox="1">
            <a:spLocks/>
          </p:cNvSpPr>
          <p:nvPr/>
        </p:nvSpPr>
        <p:spPr>
          <a:xfrm>
            <a:off x="-228600" y="9525"/>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Continuing Issues</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ounded Rectangle 6"/>
          <p:cNvSpPr/>
          <p:nvPr/>
        </p:nvSpPr>
        <p:spPr>
          <a:xfrm>
            <a:off x="266700" y="1462585"/>
            <a:ext cx="8534400" cy="44958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916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Breakthroughs</a:t>
            </a:r>
            <a:endParaRPr lang="en-US" dirty="0">
              <a:solidFill>
                <a:srgbClr val="C00000"/>
              </a:solidFill>
            </a:endParaRPr>
          </a:p>
        </p:txBody>
      </p:sp>
      <p:sp>
        <p:nvSpPr>
          <p:cNvPr id="3" name="Content Placeholder 2"/>
          <p:cNvSpPr>
            <a:spLocks noGrp="1"/>
          </p:cNvSpPr>
          <p:nvPr>
            <p:ph idx="1"/>
          </p:nvPr>
        </p:nvSpPr>
        <p:spPr>
          <a:xfrm>
            <a:off x="457200" y="1600201"/>
            <a:ext cx="8229600" cy="4419599"/>
          </a:xfrm>
        </p:spPr>
        <p:txBody>
          <a:bodyPr>
            <a:normAutofit fontScale="92500" lnSpcReduction="10000"/>
          </a:bodyPr>
          <a:lstStyle/>
          <a:p>
            <a:pPr marL="0" indent="0">
              <a:spcAft>
                <a:spcPts val="1000"/>
              </a:spcAft>
              <a:buNone/>
            </a:pPr>
            <a:r>
              <a:rPr lang="en-US" dirty="0" smtClean="0">
                <a:solidFill>
                  <a:schemeClr val="bg1"/>
                </a:solidFill>
              </a:rPr>
              <a:t>JSRCC’s Quality Enhancement Plan (a five-year, institution-wide strategic plan) focused attention on providing support for students within online courses &amp; assessing student learning outcomes in distance courses.</a:t>
            </a:r>
            <a:endParaRPr lang="en-US" sz="2800" dirty="0" smtClean="0">
              <a:solidFill>
                <a:schemeClr val="bg1"/>
              </a:solidFill>
            </a:endParaRPr>
          </a:p>
          <a:p>
            <a:pPr marL="0" indent="0">
              <a:spcAft>
                <a:spcPts val="1000"/>
              </a:spcAft>
              <a:buNone/>
            </a:pPr>
            <a:r>
              <a:rPr lang="en-US" dirty="0" smtClean="0">
                <a:solidFill>
                  <a:schemeClr val="bg1"/>
                </a:solidFill>
              </a:rPr>
              <a:t>Information literacy was identified as one of the SLOs that would be targeted </a:t>
            </a:r>
            <a:r>
              <a:rPr lang="en-US" dirty="0">
                <a:solidFill>
                  <a:schemeClr val="bg1"/>
                </a:solidFill>
              </a:rPr>
              <a:t>&amp;</a:t>
            </a:r>
            <a:r>
              <a:rPr lang="en-US" dirty="0" smtClean="0">
                <a:solidFill>
                  <a:schemeClr val="bg1"/>
                </a:solidFill>
              </a:rPr>
              <a:t> assessed.</a:t>
            </a:r>
          </a:p>
          <a:p>
            <a:pPr marL="0" indent="0">
              <a:spcAft>
                <a:spcPts val="1000"/>
              </a:spcAft>
              <a:buNone/>
            </a:pPr>
            <a:r>
              <a:rPr lang="en-US" sz="2800" dirty="0" smtClean="0">
                <a:solidFill>
                  <a:schemeClr val="bg1"/>
                </a:solidFill>
              </a:rPr>
              <a:t>This assessment effort is supported by a three-year federal grant, </a:t>
            </a:r>
            <a:r>
              <a:rPr lang="en-US" sz="2800" b="1" dirty="0" smtClean="0">
                <a:solidFill>
                  <a:srgbClr val="C00000"/>
                </a:solidFill>
              </a:rPr>
              <a:t>Funds for the Improvement of Post-Secondary Education </a:t>
            </a:r>
            <a:r>
              <a:rPr lang="en-US" sz="2800" dirty="0" smtClean="0">
                <a:solidFill>
                  <a:schemeClr val="bg1"/>
                </a:solidFill>
              </a:rPr>
              <a:t>(FIPSE).</a:t>
            </a:r>
            <a:endParaRPr lang="en-US" sz="2800" dirty="0">
              <a:solidFill>
                <a:schemeClr val="bg1"/>
              </a:solidFill>
            </a:endParaRPr>
          </a:p>
        </p:txBody>
      </p:sp>
      <p:sp>
        <p:nvSpPr>
          <p:cNvPr id="6" name="Footer Placeholder 5"/>
          <p:cNvSpPr>
            <a:spLocks noGrp="1"/>
          </p:cNvSpPr>
          <p:nvPr>
            <p:ph type="ftr" sz="quarter" idx="11"/>
          </p:nvPr>
        </p:nvSpPr>
        <p:spPr>
          <a:xfrm>
            <a:off x="2895600" y="6416675"/>
            <a:ext cx="3124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15</a:t>
            </a:fld>
            <a:endParaRPr lang="en-US"/>
          </a:p>
        </p:txBody>
      </p:sp>
      <p:sp>
        <p:nvSpPr>
          <p:cNvPr id="7" name="Title 3"/>
          <p:cNvSpPr txBox="1">
            <a:spLocks/>
          </p:cNvSpPr>
          <p:nvPr/>
        </p:nvSpPr>
        <p:spPr>
          <a:xfrm>
            <a:off x="-228600"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Breakthroughs</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8" name="Rounded Rectangle 7"/>
          <p:cNvSpPr/>
          <p:nvPr/>
        </p:nvSpPr>
        <p:spPr>
          <a:xfrm>
            <a:off x="266700" y="1462585"/>
            <a:ext cx="8534400" cy="44958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541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Breakthroughs</a:t>
            </a:r>
            <a:endParaRPr lang="en-US" dirty="0">
              <a:solidFill>
                <a:srgbClr val="C00000"/>
              </a:solidFill>
            </a:endParaRPr>
          </a:p>
        </p:txBody>
      </p:sp>
      <p:sp>
        <p:nvSpPr>
          <p:cNvPr id="3" name="Content Placeholder 2"/>
          <p:cNvSpPr>
            <a:spLocks noGrp="1"/>
          </p:cNvSpPr>
          <p:nvPr>
            <p:ph idx="1"/>
          </p:nvPr>
        </p:nvSpPr>
        <p:spPr/>
        <p:txBody>
          <a:bodyPr/>
          <a:lstStyle/>
          <a:p>
            <a:pPr marL="0" indent="0">
              <a:buNone/>
            </a:pPr>
            <a:r>
              <a:rPr lang="en-US" dirty="0" smtClean="0">
                <a:solidFill>
                  <a:schemeClr val="bg1"/>
                </a:solidFill>
              </a:rPr>
              <a:t>Librarians </a:t>
            </a:r>
            <a:r>
              <a:rPr lang="en-US" dirty="0">
                <a:solidFill>
                  <a:schemeClr val="bg1"/>
                </a:solidFill>
              </a:rPr>
              <a:t>&amp; faculty members began to engage in active conversations at QEP Subcommittees.</a:t>
            </a:r>
          </a:p>
          <a:p>
            <a:endParaRPr lang="en-US" dirty="0"/>
          </a:p>
        </p:txBody>
      </p:sp>
      <p:sp>
        <p:nvSpPr>
          <p:cNvPr id="7" name="Footer Placeholder 6"/>
          <p:cNvSpPr>
            <a:spLocks noGrp="1"/>
          </p:cNvSpPr>
          <p:nvPr>
            <p:ph type="ftr" sz="quarter" idx="11"/>
          </p:nvPr>
        </p:nvSpPr>
        <p:spPr>
          <a:xfrm>
            <a:off x="2895600" y="6416675"/>
            <a:ext cx="3124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6" name="Slide Number Placeholder 5"/>
          <p:cNvSpPr>
            <a:spLocks noGrp="1"/>
          </p:cNvSpPr>
          <p:nvPr>
            <p:ph type="sldNum" sz="quarter" idx="12"/>
          </p:nvPr>
        </p:nvSpPr>
        <p:spPr/>
        <p:txBody>
          <a:bodyPr/>
          <a:lstStyle/>
          <a:p>
            <a:fld id="{F58C708F-6F46-495F-A43C-7E3A4E564205}" type="slidenum">
              <a:rPr lang="en-US" smtClean="0"/>
              <a:pPr/>
              <a:t>16</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2182" y="3505200"/>
            <a:ext cx="6357938" cy="1000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 y="4876800"/>
            <a:ext cx="7530703" cy="838200"/>
          </a:xfrm>
          <a:prstGeom prst="rect">
            <a:avLst/>
          </a:prstGeom>
        </p:spPr>
      </p:pic>
      <p:sp>
        <p:nvSpPr>
          <p:cNvPr id="8" name="Title 3"/>
          <p:cNvSpPr txBox="1">
            <a:spLocks/>
          </p:cNvSpPr>
          <p:nvPr/>
        </p:nvSpPr>
        <p:spPr>
          <a:xfrm>
            <a:off x="-219075"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Breakthroughs</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40810195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rgbClr val="C00000"/>
                </a:solidFill>
              </a:rPr>
              <a:t>Managing Guidelines</a:t>
            </a:r>
            <a:endParaRPr lang="en-US" dirty="0">
              <a:solidFill>
                <a:srgbClr val="C00000"/>
              </a:solidFill>
            </a:endParaRPr>
          </a:p>
        </p:txBody>
      </p:sp>
      <p:sp>
        <p:nvSpPr>
          <p:cNvPr id="3" name="Content Placeholder 2"/>
          <p:cNvSpPr>
            <a:spLocks noGrp="1"/>
          </p:cNvSpPr>
          <p:nvPr>
            <p:ph idx="1"/>
          </p:nvPr>
        </p:nvSpPr>
        <p:spPr>
          <a:xfrm>
            <a:off x="457200" y="1676400"/>
            <a:ext cx="8153400" cy="4525963"/>
          </a:xfrm>
        </p:spPr>
        <p:txBody>
          <a:bodyPr>
            <a:normAutofit fontScale="92500" lnSpcReduction="20000"/>
          </a:bodyPr>
          <a:lstStyle/>
          <a:p>
            <a:pPr>
              <a:spcAft>
                <a:spcPts val="1000"/>
              </a:spcAft>
            </a:pPr>
            <a:r>
              <a:rPr lang="en-US" dirty="0" smtClean="0">
                <a:solidFill>
                  <a:schemeClr val="bg1"/>
                </a:solidFill>
              </a:rPr>
              <a:t>Student instruction should cover core information literacy competency skills as identified by SCHEV. </a:t>
            </a:r>
          </a:p>
          <a:p>
            <a:pPr>
              <a:spcAft>
                <a:spcPts val="1000"/>
              </a:spcAft>
            </a:pPr>
            <a:r>
              <a:rPr lang="en-US" dirty="0" smtClean="0">
                <a:solidFill>
                  <a:schemeClr val="bg1"/>
                </a:solidFill>
              </a:rPr>
              <a:t>Instructional elements should be easy &amp; flexible to implement across curricula.</a:t>
            </a:r>
          </a:p>
          <a:p>
            <a:pPr>
              <a:spcAft>
                <a:spcPts val="1000"/>
              </a:spcAft>
            </a:pPr>
            <a:r>
              <a:rPr lang="en-US" dirty="0" smtClean="0">
                <a:solidFill>
                  <a:schemeClr val="bg1"/>
                </a:solidFill>
              </a:rPr>
              <a:t>Instructional materials should lend themselves to ease of evaluation, revision, </a:t>
            </a:r>
            <a:r>
              <a:rPr lang="en-US" dirty="0">
                <a:solidFill>
                  <a:schemeClr val="bg1"/>
                </a:solidFill>
              </a:rPr>
              <a:t>&amp;</a:t>
            </a:r>
            <a:r>
              <a:rPr lang="en-US" dirty="0" smtClean="0">
                <a:solidFill>
                  <a:schemeClr val="bg1"/>
                </a:solidFill>
              </a:rPr>
              <a:t> updates.</a:t>
            </a:r>
          </a:p>
          <a:p>
            <a:pPr>
              <a:spcAft>
                <a:spcPts val="1000"/>
              </a:spcAft>
            </a:pPr>
            <a:r>
              <a:rPr lang="en-US" dirty="0" smtClean="0">
                <a:solidFill>
                  <a:schemeClr val="bg1"/>
                </a:solidFill>
              </a:rPr>
              <a:t>Instructional materials should be available for online delivery to reach both on-campus and distance students.</a:t>
            </a:r>
          </a:p>
          <a:p>
            <a:r>
              <a:rPr lang="en-US" dirty="0" smtClean="0">
                <a:solidFill>
                  <a:schemeClr val="bg1"/>
                </a:solidFill>
              </a:rPr>
              <a:t>Assessments &amp; data collection should not be cumbersome for faculty.</a:t>
            </a:r>
          </a:p>
          <a:p>
            <a:pPr marL="0" indent="0">
              <a:buNone/>
            </a:pPr>
            <a:endParaRPr lang="en-US" dirty="0" smtClean="0">
              <a:solidFill>
                <a:schemeClr val="bg1"/>
              </a:solidFill>
            </a:endParaRPr>
          </a:p>
        </p:txBody>
      </p:sp>
      <p:sp>
        <p:nvSpPr>
          <p:cNvPr id="5" name="Footer Placeholder 4"/>
          <p:cNvSpPr>
            <a:spLocks noGrp="1"/>
          </p:cNvSpPr>
          <p:nvPr>
            <p:ph type="ftr" sz="quarter" idx="11"/>
          </p:nvPr>
        </p:nvSpPr>
        <p:spPr>
          <a:xfrm>
            <a:off x="2895600" y="6416675"/>
            <a:ext cx="3124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4" name="Slide Number Placeholder 3"/>
          <p:cNvSpPr>
            <a:spLocks noGrp="1"/>
          </p:cNvSpPr>
          <p:nvPr>
            <p:ph type="sldNum" sz="quarter" idx="12"/>
          </p:nvPr>
        </p:nvSpPr>
        <p:spPr/>
        <p:txBody>
          <a:bodyPr/>
          <a:lstStyle/>
          <a:p>
            <a:fld id="{F58C708F-6F46-495F-A43C-7E3A4E564205}" type="slidenum">
              <a:rPr lang="en-US" smtClean="0"/>
              <a:pPr/>
              <a:t>17</a:t>
            </a:fld>
            <a:endParaRPr lang="en-US"/>
          </a:p>
        </p:txBody>
      </p:sp>
      <p:sp>
        <p:nvSpPr>
          <p:cNvPr id="6" name="Title 3"/>
          <p:cNvSpPr txBox="1">
            <a:spLocks/>
          </p:cNvSpPr>
          <p:nvPr/>
        </p:nvSpPr>
        <p:spPr>
          <a:xfrm>
            <a:off x="-228600"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Managing Guidelines</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ounded Rectangle 6"/>
          <p:cNvSpPr/>
          <p:nvPr/>
        </p:nvSpPr>
        <p:spPr>
          <a:xfrm>
            <a:off x="266700" y="1462584"/>
            <a:ext cx="8534400" cy="4709615"/>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506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Modules Adopted</a:t>
            </a:r>
            <a:endParaRPr lang="en-US" dirty="0">
              <a:solidFill>
                <a:srgbClr val="C00000"/>
              </a:solidFill>
            </a:endParaRPr>
          </a:p>
        </p:txBody>
      </p:sp>
      <p:sp>
        <p:nvSpPr>
          <p:cNvPr id="3" name="Content Placeholder 2"/>
          <p:cNvSpPr>
            <a:spLocks noGrp="1"/>
          </p:cNvSpPr>
          <p:nvPr>
            <p:ph idx="1"/>
          </p:nvPr>
        </p:nvSpPr>
        <p:spPr>
          <a:xfrm>
            <a:off x="438150" y="1752600"/>
            <a:ext cx="8229600" cy="4709160"/>
          </a:xfrm>
        </p:spPr>
        <p:txBody>
          <a:bodyPr>
            <a:normAutofit lnSpcReduction="10000"/>
          </a:bodyPr>
          <a:lstStyle/>
          <a:p>
            <a:pPr marL="0" indent="0">
              <a:spcBef>
                <a:spcPts val="0"/>
              </a:spcBef>
              <a:spcAft>
                <a:spcPts val="1200"/>
              </a:spcAft>
              <a:buNone/>
            </a:pPr>
            <a:r>
              <a:rPr lang="en-US" sz="2800" dirty="0" smtClean="0">
                <a:solidFill>
                  <a:schemeClr val="bg1"/>
                </a:solidFill>
                <a:hlinkClick r:id="rId3"/>
              </a:rPr>
              <a:t>Research at Reynolds Libraries IL modules</a:t>
            </a:r>
            <a:r>
              <a:rPr lang="en-US" sz="2800" dirty="0" smtClean="0">
                <a:solidFill>
                  <a:schemeClr val="bg1"/>
                </a:solidFill>
              </a:rPr>
              <a:t>  based on standards/skills covered in:</a:t>
            </a:r>
          </a:p>
          <a:p>
            <a:pPr marL="1371600" indent="-457200">
              <a:spcBef>
                <a:spcPts val="0"/>
              </a:spcBef>
              <a:spcAft>
                <a:spcPts val="1200"/>
              </a:spcAft>
            </a:pPr>
            <a:r>
              <a:rPr lang="en-US" sz="2800" dirty="0" smtClean="0">
                <a:hlinkClick r:id="rId4"/>
              </a:rPr>
              <a:t>ACRL’s IL Standards</a:t>
            </a:r>
            <a:endParaRPr lang="en-US" sz="2800" dirty="0" smtClean="0"/>
          </a:p>
          <a:p>
            <a:pPr marL="1371600" indent="-457200">
              <a:spcBef>
                <a:spcPts val="0"/>
              </a:spcBef>
              <a:spcAft>
                <a:spcPts val="1200"/>
              </a:spcAft>
            </a:pPr>
            <a:r>
              <a:rPr lang="en-US" sz="2800" dirty="0" smtClean="0">
                <a:hlinkClick r:id="rId5"/>
              </a:rPr>
              <a:t>VCCS Core </a:t>
            </a:r>
            <a:r>
              <a:rPr lang="en-US" sz="2800" dirty="0">
                <a:hlinkClick r:id="rId5"/>
              </a:rPr>
              <a:t>C</a:t>
            </a:r>
            <a:r>
              <a:rPr lang="en-US" sz="2800" dirty="0" smtClean="0">
                <a:hlinkClick r:id="rId5"/>
              </a:rPr>
              <a:t>ompetency Standards for IL</a:t>
            </a:r>
            <a:endParaRPr lang="en-US" sz="2800" dirty="0" smtClean="0"/>
          </a:p>
          <a:p>
            <a:pPr marL="1371600" indent="-457200">
              <a:spcAft>
                <a:spcPts val="1200"/>
              </a:spcAft>
            </a:pPr>
            <a:r>
              <a:rPr lang="en-US" sz="2800" dirty="0" smtClean="0"/>
              <a:t>James Madison University’s </a:t>
            </a:r>
            <a:r>
              <a:rPr lang="en-US" sz="2800" dirty="0" smtClean="0">
                <a:hlinkClick r:id="rId6"/>
              </a:rPr>
              <a:t>Go for the Gold Tutorial</a:t>
            </a:r>
            <a:r>
              <a:rPr lang="en-US" sz="2800" dirty="0" smtClean="0"/>
              <a:t> and Information Literacy Test (ILT).</a:t>
            </a:r>
          </a:p>
          <a:p>
            <a:pPr marL="1371600" indent="-457200">
              <a:spcAft>
                <a:spcPts val="1200"/>
              </a:spcAft>
            </a:pPr>
            <a:r>
              <a:rPr lang="en-US" sz="2800" dirty="0" smtClean="0">
                <a:hlinkClick r:id="rId7"/>
              </a:rPr>
              <a:t>VCCS Libraries’ Connect for Success Tutorial</a:t>
            </a:r>
            <a:endParaRPr lang="en-US" sz="2800" dirty="0"/>
          </a:p>
        </p:txBody>
      </p:sp>
      <p:sp>
        <p:nvSpPr>
          <p:cNvPr id="5" name="Footer Placeholder 4"/>
          <p:cNvSpPr>
            <a:spLocks noGrp="1"/>
          </p:cNvSpPr>
          <p:nvPr>
            <p:ph type="ftr" sz="quarter" idx="11"/>
          </p:nvPr>
        </p:nvSpPr>
        <p:spPr>
          <a:xfrm>
            <a:off x="2971800" y="64166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4" name="Slide Number Placeholder 3"/>
          <p:cNvSpPr>
            <a:spLocks noGrp="1"/>
          </p:cNvSpPr>
          <p:nvPr>
            <p:ph type="sldNum" sz="quarter" idx="12"/>
          </p:nvPr>
        </p:nvSpPr>
        <p:spPr/>
        <p:txBody>
          <a:bodyPr/>
          <a:lstStyle/>
          <a:p>
            <a:fld id="{F58C708F-6F46-495F-A43C-7E3A4E564205}" type="slidenum">
              <a:rPr lang="en-US" smtClean="0"/>
              <a:pPr/>
              <a:t>18</a:t>
            </a:fld>
            <a:endParaRPr lang="en-US"/>
          </a:p>
        </p:txBody>
      </p:sp>
      <p:sp>
        <p:nvSpPr>
          <p:cNvPr id="6" name="Title 3"/>
          <p:cNvSpPr txBox="1">
            <a:spLocks/>
          </p:cNvSpPr>
          <p:nvPr/>
        </p:nvSpPr>
        <p:spPr>
          <a:xfrm>
            <a:off x="-209550"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Modules Adopted</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ounded Rectangle 6"/>
          <p:cNvSpPr/>
          <p:nvPr/>
        </p:nvSpPr>
        <p:spPr>
          <a:xfrm>
            <a:off x="266700" y="1462584"/>
            <a:ext cx="8534400" cy="4862015"/>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661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C00000"/>
                </a:solidFill>
              </a:rPr>
              <a:t>Implementation </a:t>
            </a:r>
            <a:r>
              <a:rPr lang="en-US" sz="2800" dirty="0" smtClean="0">
                <a:solidFill>
                  <a:srgbClr val="C00000"/>
                </a:solidFill>
              </a:rPr>
              <a:t>(Part One)</a:t>
            </a:r>
            <a:endParaRPr lang="en-US" dirty="0">
              <a:solidFill>
                <a:srgbClr val="C00000"/>
              </a:solidFill>
            </a:endParaRPr>
          </a:p>
        </p:txBody>
      </p:sp>
      <p:sp>
        <p:nvSpPr>
          <p:cNvPr id="7" name="Subtitle 6"/>
          <p:cNvSpPr>
            <a:spLocks noGrp="1"/>
          </p:cNvSpPr>
          <p:nvPr>
            <p:ph type="subTitle" idx="1"/>
          </p:nvPr>
        </p:nvSpPr>
        <p:spPr/>
        <p:txBody>
          <a:bodyPr/>
          <a:lstStyle/>
          <a:p>
            <a:r>
              <a:rPr lang="en-US" i="1" dirty="0" smtClean="0">
                <a:solidFill>
                  <a:schemeClr val="bg1"/>
                </a:solidFill>
              </a:rPr>
              <a:t>Defining the Information Literacy Project</a:t>
            </a:r>
            <a:endParaRPr lang="en-US" i="1" dirty="0">
              <a:solidFill>
                <a:schemeClr val="bg1"/>
              </a:solidFill>
            </a:endParaRPr>
          </a:p>
        </p:txBody>
      </p:sp>
      <p:sp>
        <p:nvSpPr>
          <p:cNvPr id="4" name="Rounded Rectangle 3"/>
          <p:cNvSpPr/>
          <p:nvPr/>
        </p:nvSpPr>
        <p:spPr>
          <a:xfrm>
            <a:off x="304800" y="1676400"/>
            <a:ext cx="8610600" cy="35052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0"/>
            <a:ext cx="9525000" cy="1066800"/>
          </a:xfrm>
          <a:prstGeom prst="roundRect">
            <a:avLst/>
          </a:prstGeom>
          <a:solidFill>
            <a:srgbClr val="8C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Times New Roman" pitchFamily="18" charset="0"/>
                <a:cs typeface="Times New Roman" pitchFamily="18" charset="0"/>
              </a:rPr>
              <a:t>Information Literacy Defined</a:t>
            </a:r>
            <a:endParaRPr lang="en-US" dirty="0">
              <a:latin typeface="Times New Roman" pitchFamily="18" charset="0"/>
              <a:cs typeface="Times New Roman" pitchFamily="18" charset="0"/>
            </a:endParaRPr>
          </a:p>
        </p:txBody>
      </p:sp>
      <p:sp>
        <p:nvSpPr>
          <p:cNvPr id="2" name="TextBox 1"/>
          <p:cNvSpPr txBox="1"/>
          <p:nvPr/>
        </p:nvSpPr>
        <p:spPr>
          <a:xfrm>
            <a:off x="914400" y="1981200"/>
            <a:ext cx="7391400" cy="3416320"/>
          </a:xfrm>
          <a:prstGeom prst="rect">
            <a:avLst/>
          </a:prstGeom>
          <a:noFill/>
          <a:effectLst>
            <a:softEdge rad="127000"/>
          </a:effectLst>
        </p:spPr>
        <p:txBody>
          <a:bodyPr wrap="square" rtlCol="0">
            <a:spAutoFit/>
          </a:bodyPr>
          <a:lstStyle/>
          <a:p>
            <a:r>
              <a:rPr lang="en-US" sz="3200" dirty="0">
                <a:solidFill>
                  <a:schemeClr val="bg1"/>
                </a:solidFill>
                <a:latin typeface="+mj-lt"/>
                <a:cs typeface="Times New Roman" pitchFamily="18" charset="0"/>
              </a:rPr>
              <a:t>"Information literacy is a set of abilities requiring individuals to recognize when information is needed and have the ability to locate, evaluate, and use effectively the needed information." - </a:t>
            </a:r>
            <a:r>
              <a:rPr lang="en-US" sz="2400" dirty="0" smtClean="0">
                <a:solidFill>
                  <a:schemeClr val="bg1"/>
                </a:solidFill>
                <a:latin typeface="+mj-lt"/>
                <a:cs typeface="Times New Roman" pitchFamily="18" charset="0"/>
              </a:rPr>
              <a:t>Association </a:t>
            </a:r>
            <a:r>
              <a:rPr lang="en-US" sz="2400" dirty="0">
                <a:solidFill>
                  <a:schemeClr val="bg1"/>
                </a:solidFill>
                <a:latin typeface="+mj-lt"/>
                <a:cs typeface="Times New Roman" pitchFamily="18" charset="0"/>
              </a:rPr>
              <a:t>of College &amp; Research Libraries (ACRL)</a:t>
            </a:r>
          </a:p>
        </p:txBody>
      </p:sp>
      <p:sp>
        <p:nvSpPr>
          <p:cNvPr id="3" name="Rounded Rectangle 2"/>
          <p:cNvSpPr/>
          <p:nvPr/>
        </p:nvSpPr>
        <p:spPr>
          <a:xfrm>
            <a:off x="609600" y="1676400"/>
            <a:ext cx="7924800" cy="41148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92230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rgbClr val="C00000"/>
                </a:solidFill>
              </a:rPr>
              <a:t>Collaborative Efforts:</a:t>
            </a:r>
            <a:br>
              <a:rPr lang="en-US" dirty="0" smtClean="0">
                <a:solidFill>
                  <a:srgbClr val="C00000"/>
                </a:solidFill>
              </a:rPr>
            </a:br>
            <a:r>
              <a:rPr lang="en-US" dirty="0" smtClean="0">
                <a:solidFill>
                  <a:srgbClr val="C00000"/>
                </a:solidFill>
              </a:rPr>
              <a:t>Librarians’ Perspective</a:t>
            </a:r>
            <a:endParaRPr lang="en-US" dirty="0">
              <a:solidFill>
                <a:srgbClr val="C00000"/>
              </a:solidFill>
            </a:endParaRPr>
          </a:p>
        </p:txBody>
      </p:sp>
      <p:sp>
        <p:nvSpPr>
          <p:cNvPr id="3" name="Content Placeholder 2"/>
          <p:cNvSpPr>
            <a:spLocks noGrp="1"/>
          </p:cNvSpPr>
          <p:nvPr>
            <p:ph idx="1"/>
          </p:nvPr>
        </p:nvSpPr>
        <p:spPr>
          <a:xfrm>
            <a:off x="533400" y="1676400"/>
            <a:ext cx="8229600" cy="4800600"/>
          </a:xfrm>
        </p:spPr>
        <p:txBody>
          <a:bodyPr>
            <a:noAutofit/>
          </a:bodyPr>
          <a:lstStyle/>
          <a:p>
            <a:pPr marL="514350" indent="-514350">
              <a:spcAft>
                <a:spcPts val="800"/>
              </a:spcAft>
              <a:buFont typeface="+mj-lt"/>
              <a:buAutoNum type="arabicPeriod"/>
            </a:pPr>
            <a:r>
              <a:rPr lang="en-US" sz="2400" dirty="0" smtClean="0">
                <a:solidFill>
                  <a:schemeClr val="bg1"/>
                </a:solidFill>
              </a:rPr>
              <a:t>Identified Eng112 as our target course for assessment. </a:t>
            </a:r>
          </a:p>
          <a:p>
            <a:pPr marL="514350" indent="-514350">
              <a:spcAft>
                <a:spcPts val="800"/>
              </a:spcAft>
              <a:buFont typeface="+mj-lt"/>
              <a:buAutoNum type="arabicPeriod"/>
            </a:pPr>
            <a:r>
              <a:rPr lang="en-US" sz="2400" dirty="0" smtClean="0">
                <a:solidFill>
                  <a:schemeClr val="bg1"/>
                </a:solidFill>
              </a:rPr>
              <a:t>10 assessment questions were created for each of the 7 modules.</a:t>
            </a:r>
          </a:p>
          <a:p>
            <a:pPr marL="514350" indent="-514350">
              <a:spcAft>
                <a:spcPts val="800"/>
              </a:spcAft>
              <a:buFont typeface="+mj-lt"/>
              <a:buAutoNum type="arabicPeriod"/>
            </a:pPr>
            <a:r>
              <a:rPr lang="en-US" sz="2400" dirty="0" smtClean="0">
                <a:solidFill>
                  <a:schemeClr val="bg1"/>
                </a:solidFill>
              </a:rPr>
              <a:t>Librarians from both within </a:t>
            </a:r>
            <a:r>
              <a:rPr lang="en-US" sz="2400" dirty="0">
                <a:solidFill>
                  <a:schemeClr val="bg1"/>
                </a:solidFill>
              </a:rPr>
              <a:t>&amp;</a:t>
            </a:r>
            <a:r>
              <a:rPr lang="en-US" sz="2400" dirty="0" smtClean="0">
                <a:solidFill>
                  <a:schemeClr val="bg1"/>
                </a:solidFill>
              </a:rPr>
              <a:t> outside of JSRCC reviewed all 7 modules as well as the assessment questions for each module.</a:t>
            </a:r>
          </a:p>
          <a:p>
            <a:pPr marL="514350" indent="-514350">
              <a:spcAft>
                <a:spcPts val="800"/>
              </a:spcAft>
              <a:buFont typeface="+mj-lt"/>
              <a:buAutoNum type="arabicPeriod"/>
            </a:pPr>
            <a:r>
              <a:rPr lang="en-US" sz="2400" dirty="0" smtClean="0">
                <a:solidFill>
                  <a:schemeClr val="bg1"/>
                </a:solidFill>
              </a:rPr>
              <a:t>Modules </a:t>
            </a:r>
            <a:r>
              <a:rPr lang="en-US" sz="2400" dirty="0">
                <a:solidFill>
                  <a:schemeClr val="bg1"/>
                </a:solidFill>
              </a:rPr>
              <a:t>&amp;</a:t>
            </a:r>
            <a:r>
              <a:rPr lang="en-US" sz="2400" dirty="0" smtClean="0">
                <a:solidFill>
                  <a:schemeClr val="bg1"/>
                </a:solidFill>
              </a:rPr>
              <a:t> questions were revised based on the initial reviews.</a:t>
            </a:r>
          </a:p>
          <a:p>
            <a:pPr marL="514350" indent="-514350">
              <a:spcAft>
                <a:spcPts val="800"/>
              </a:spcAft>
              <a:buFont typeface="+mj-lt"/>
              <a:buAutoNum type="arabicPeriod"/>
            </a:pPr>
            <a:r>
              <a:rPr lang="en-US" sz="2400" dirty="0">
                <a:solidFill>
                  <a:schemeClr val="bg1"/>
                </a:solidFill>
              </a:rPr>
              <a:t>English faculty were invited to review the modules &amp;</a:t>
            </a:r>
            <a:r>
              <a:rPr lang="en-US" sz="2400" dirty="0" smtClean="0">
                <a:solidFill>
                  <a:schemeClr val="bg1"/>
                </a:solidFill>
              </a:rPr>
              <a:t> </a:t>
            </a:r>
            <a:r>
              <a:rPr lang="en-US" sz="2400" dirty="0">
                <a:solidFill>
                  <a:schemeClr val="bg1"/>
                </a:solidFill>
              </a:rPr>
              <a:t>assessment questions. Further revisions were made.</a:t>
            </a:r>
          </a:p>
          <a:p>
            <a:pPr marL="514350" indent="-514350">
              <a:spcAft>
                <a:spcPts val="800"/>
              </a:spcAft>
              <a:buFont typeface="+mj-lt"/>
              <a:buAutoNum type="arabicPeriod"/>
            </a:pPr>
            <a:endParaRPr lang="en-US" sz="2400" dirty="0" smtClean="0">
              <a:solidFill>
                <a:schemeClr val="bg1"/>
              </a:solidFill>
            </a:endParaRPr>
          </a:p>
        </p:txBody>
      </p:sp>
      <p:sp>
        <p:nvSpPr>
          <p:cNvPr id="5" name="Footer Placeholder 4"/>
          <p:cNvSpPr>
            <a:spLocks noGrp="1"/>
          </p:cNvSpPr>
          <p:nvPr>
            <p:ph type="ftr" sz="quarter" idx="11"/>
          </p:nvPr>
        </p:nvSpPr>
        <p:spPr>
          <a:xfrm>
            <a:off x="2895600" y="6416675"/>
            <a:ext cx="3124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4" name="Slide Number Placeholder 3"/>
          <p:cNvSpPr>
            <a:spLocks noGrp="1"/>
          </p:cNvSpPr>
          <p:nvPr>
            <p:ph type="sldNum" sz="quarter" idx="12"/>
          </p:nvPr>
        </p:nvSpPr>
        <p:spPr/>
        <p:txBody>
          <a:bodyPr/>
          <a:lstStyle/>
          <a:p>
            <a:fld id="{F58C708F-6F46-495F-A43C-7E3A4E564205}" type="slidenum">
              <a:rPr lang="en-US" smtClean="0"/>
              <a:pPr/>
              <a:t>20</a:t>
            </a:fld>
            <a:endParaRPr lang="en-US"/>
          </a:p>
        </p:txBody>
      </p:sp>
      <p:sp>
        <p:nvSpPr>
          <p:cNvPr id="6" name="Title 3"/>
          <p:cNvSpPr txBox="1">
            <a:spLocks/>
          </p:cNvSpPr>
          <p:nvPr/>
        </p:nvSpPr>
        <p:spPr>
          <a:xfrm>
            <a:off x="-247650" y="0"/>
            <a:ext cx="9525000" cy="1524000"/>
          </a:xfrm>
          <a:prstGeom prst="roundRect">
            <a:avLst/>
          </a:prstGeom>
          <a:solidFill>
            <a:srgbClr val="8C0808"/>
          </a:solidFill>
          <a:ln w="25400" cap="flat" cmpd="sng" algn="ctr">
            <a:noFill/>
            <a:prstDash val="solid"/>
          </a:ln>
          <a:effectLst/>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sz="4300"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Collaborative Efforts:</a:t>
            </a:r>
          </a:p>
          <a:p>
            <a:pPr algn="l"/>
            <a:r>
              <a:rPr lang="en-US" sz="4300"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	Librarian’s Perspective</a:t>
            </a:r>
            <a:endParaRPr lang="en-US" sz="4300"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ounded Rectangle 6"/>
          <p:cNvSpPr/>
          <p:nvPr/>
        </p:nvSpPr>
        <p:spPr>
          <a:xfrm>
            <a:off x="332380" y="1600200"/>
            <a:ext cx="8534400" cy="47244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89899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rgbClr val="C00000"/>
                </a:solidFill>
              </a:rPr>
              <a:t>Collaborative Efforts:</a:t>
            </a:r>
            <a:br>
              <a:rPr lang="en-US" dirty="0" smtClean="0">
                <a:solidFill>
                  <a:srgbClr val="C00000"/>
                </a:solidFill>
              </a:rPr>
            </a:br>
            <a:r>
              <a:rPr lang="en-US" dirty="0" smtClean="0">
                <a:solidFill>
                  <a:srgbClr val="C00000"/>
                </a:solidFill>
              </a:rPr>
              <a:t>Librarians’ Perspective </a:t>
            </a:r>
            <a:r>
              <a:rPr lang="en-US" sz="2000" i="1" dirty="0" smtClean="0">
                <a:solidFill>
                  <a:srgbClr val="C00000"/>
                </a:solidFill>
              </a:rPr>
              <a:t>(continued)</a:t>
            </a:r>
            <a:endParaRPr lang="en-US" i="1" dirty="0">
              <a:solidFill>
                <a:srgbClr val="C00000"/>
              </a:solidFill>
            </a:endParaRPr>
          </a:p>
        </p:txBody>
      </p:sp>
      <p:sp>
        <p:nvSpPr>
          <p:cNvPr id="3" name="Content Placeholder 2"/>
          <p:cNvSpPr>
            <a:spLocks noGrp="1"/>
          </p:cNvSpPr>
          <p:nvPr>
            <p:ph idx="1"/>
          </p:nvPr>
        </p:nvSpPr>
        <p:spPr>
          <a:xfrm>
            <a:off x="457200" y="1905000"/>
            <a:ext cx="8229600" cy="4830763"/>
          </a:xfrm>
        </p:spPr>
        <p:txBody>
          <a:bodyPr>
            <a:normAutofit/>
          </a:bodyPr>
          <a:lstStyle/>
          <a:p>
            <a:pPr marL="514350" indent="-514350">
              <a:spcAft>
                <a:spcPts val="800"/>
              </a:spcAft>
              <a:buFont typeface="+mj-lt"/>
              <a:buAutoNum type="arabicPeriod" startAt="6"/>
            </a:pPr>
            <a:r>
              <a:rPr lang="en-US" sz="2400" dirty="0" smtClean="0">
                <a:solidFill>
                  <a:schemeClr val="bg1"/>
                </a:solidFill>
              </a:rPr>
              <a:t>30 assessment </a:t>
            </a:r>
            <a:r>
              <a:rPr lang="en-US" sz="2400" dirty="0">
                <a:solidFill>
                  <a:schemeClr val="bg1"/>
                </a:solidFill>
              </a:rPr>
              <a:t>questions were developed for </a:t>
            </a:r>
            <a:r>
              <a:rPr lang="en-US" sz="2400" dirty="0" smtClean="0">
                <a:solidFill>
                  <a:schemeClr val="bg1"/>
                </a:solidFill>
              </a:rPr>
              <a:t>the pre/post test. English faculty provided feedback on which questions to include.</a:t>
            </a:r>
          </a:p>
          <a:p>
            <a:pPr marL="457200" indent="-457200">
              <a:spcAft>
                <a:spcPts val="800"/>
              </a:spcAft>
              <a:buFont typeface="+mj-lt"/>
              <a:buAutoNum type="arabicPeriod" startAt="6"/>
            </a:pPr>
            <a:r>
              <a:rPr lang="en-US" sz="2400" dirty="0">
                <a:solidFill>
                  <a:schemeClr val="bg1"/>
                </a:solidFill>
              </a:rPr>
              <a:t>Feedback Survey questions were developed for each module</a:t>
            </a:r>
            <a:r>
              <a:rPr lang="en-US" sz="2400" dirty="0" smtClean="0">
                <a:solidFill>
                  <a:schemeClr val="bg1"/>
                </a:solidFill>
              </a:rPr>
              <a:t>.</a:t>
            </a:r>
            <a:endParaRPr lang="en-US" sz="2400" dirty="0">
              <a:solidFill>
                <a:schemeClr val="bg1"/>
              </a:solidFill>
            </a:endParaRPr>
          </a:p>
          <a:p>
            <a:pPr marL="457200" indent="-457200">
              <a:spcAft>
                <a:spcPts val="800"/>
              </a:spcAft>
              <a:buFont typeface="+mj-lt"/>
              <a:buAutoNum type="arabicPeriod" startAt="6"/>
            </a:pPr>
            <a:r>
              <a:rPr lang="en-US" sz="2400" dirty="0" smtClean="0">
                <a:solidFill>
                  <a:schemeClr val="bg1"/>
                </a:solidFill>
              </a:rPr>
              <a:t>A Camtasia </a:t>
            </a:r>
            <a:r>
              <a:rPr lang="en-US" sz="2400" dirty="0">
                <a:solidFill>
                  <a:schemeClr val="bg1"/>
                </a:solidFill>
              </a:rPr>
              <a:t>c</a:t>
            </a:r>
            <a:r>
              <a:rPr lang="en-US" sz="2400" dirty="0" smtClean="0">
                <a:solidFill>
                  <a:schemeClr val="bg1"/>
                </a:solidFill>
              </a:rPr>
              <a:t>lip was developed to provide students with instructions </a:t>
            </a:r>
            <a:r>
              <a:rPr lang="en-US" sz="2400" dirty="0">
                <a:solidFill>
                  <a:schemeClr val="bg1"/>
                </a:solidFill>
              </a:rPr>
              <a:t>for navigating </a:t>
            </a:r>
            <a:r>
              <a:rPr lang="en-US" sz="2400" dirty="0" smtClean="0">
                <a:solidFill>
                  <a:schemeClr val="bg1"/>
                </a:solidFill>
              </a:rPr>
              <a:t>&amp; completing the modules.</a:t>
            </a:r>
          </a:p>
          <a:p>
            <a:pPr marL="457200" indent="-457200">
              <a:spcAft>
                <a:spcPts val="800"/>
              </a:spcAft>
              <a:buFont typeface="+mj-lt"/>
              <a:buAutoNum type="arabicPeriod" startAt="6"/>
            </a:pPr>
            <a:r>
              <a:rPr lang="en-US" sz="2400" dirty="0" smtClean="0">
                <a:solidFill>
                  <a:schemeClr val="bg1"/>
                </a:solidFill>
              </a:rPr>
              <a:t>Librarians entered all seven modules &amp; assessments into Blackboard.</a:t>
            </a:r>
          </a:p>
          <a:p>
            <a:pPr marL="457200" indent="-457200">
              <a:spcAft>
                <a:spcPts val="800"/>
              </a:spcAft>
              <a:buNone/>
            </a:pPr>
            <a:endParaRPr lang="en-US" dirty="0">
              <a:solidFill>
                <a:schemeClr val="bg1"/>
              </a:solidFill>
            </a:endParaRPr>
          </a:p>
          <a:p>
            <a:endParaRPr lang="en-US" dirty="0">
              <a:solidFill>
                <a:schemeClr val="bg1"/>
              </a:solidFill>
            </a:endParaRPr>
          </a:p>
        </p:txBody>
      </p:sp>
      <p:sp>
        <p:nvSpPr>
          <p:cNvPr id="5" name="Footer Placeholder 4"/>
          <p:cNvSpPr>
            <a:spLocks noGrp="1"/>
          </p:cNvSpPr>
          <p:nvPr>
            <p:ph type="ftr" sz="quarter" idx="11"/>
          </p:nvPr>
        </p:nvSpPr>
        <p:spPr>
          <a:xfrm>
            <a:off x="2971800" y="64166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4" name="Slide Number Placeholder 3"/>
          <p:cNvSpPr>
            <a:spLocks noGrp="1"/>
          </p:cNvSpPr>
          <p:nvPr>
            <p:ph type="sldNum" sz="quarter" idx="12"/>
          </p:nvPr>
        </p:nvSpPr>
        <p:spPr/>
        <p:txBody>
          <a:bodyPr/>
          <a:lstStyle/>
          <a:p>
            <a:fld id="{F58C708F-6F46-495F-A43C-7E3A4E564205}" type="slidenum">
              <a:rPr lang="en-US" smtClean="0"/>
              <a:pPr/>
              <a:t>21</a:t>
            </a:fld>
            <a:endParaRPr lang="en-US"/>
          </a:p>
        </p:txBody>
      </p:sp>
      <p:sp>
        <p:nvSpPr>
          <p:cNvPr id="6" name="Title 3"/>
          <p:cNvSpPr txBox="1">
            <a:spLocks/>
          </p:cNvSpPr>
          <p:nvPr/>
        </p:nvSpPr>
        <p:spPr>
          <a:xfrm>
            <a:off x="-228600" y="0"/>
            <a:ext cx="9601200" cy="1524000"/>
          </a:xfrm>
          <a:prstGeom prst="roundRect">
            <a:avLst/>
          </a:prstGeom>
          <a:solidFill>
            <a:srgbClr val="8C0808"/>
          </a:solidFill>
          <a:ln w="25400" cap="flat" cmpd="sng" algn="ctr">
            <a:noFill/>
            <a:prstDash val="solid"/>
          </a:ln>
          <a:effectLst/>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p>
          <a:p>
            <a:pPr lvl="1"/>
            <a:r>
              <a:rPr lang="en-US" sz="4200" dirty="0" smtClean="0">
                <a:solidFill>
                  <a:prstClr val="white"/>
                </a:solidFill>
              </a:rPr>
              <a:t>Collaborative </a:t>
            </a:r>
            <a:r>
              <a:rPr lang="en-US" sz="4200" dirty="0">
                <a:solidFill>
                  <a:prstClr val="white"/>
                </a:solidFill>
              </a:rPr>
              <a:t>Efforts:</a:t>
            </a:r>
          </a:p>
          <a:p>
            <a:pPr lvl="1"/>
            <a:r>
              <a:rPr lang="en-US" sz="4200" dirty="0" smtClean="0">
                <a:solidFill>
                  <a:prstClr val="white"/>
                </a:solidFill>
                <a:latin typeface="Times New Roman" pitchFamily="18" charset="0"/>
                <a:cs typeface="Times New Roman" pitchFamily="18" charset="0"/>
              </a:rPr>
              <a:t>Librarian’s Perspective  </a:t>
            </a:r>
            <a:r>
              <a:rPr lang="en-US" sz="3100" i="1" dirty="0" smtClean="0">
                <a:solidFill>
                  <a:prstClr val="white"/>
                </a:solidFill>
                <a:latin typeface="Times New Roman" pitchFamily="18" charset="0"/>
                <a:cs typeface="Times New Roman" pitchFamily="18" charset="0"/>
              </a:rPr>
              <a:t>(continued)</a:t>
            </a:r>
            <a:endParaRPr lang="en-US" sz="3100" i="1" dirty="0">
              <a:solidFill>
                <a:prstClr val="white"/>
              </a:solidFill>
              <a:latin typeface="Times New Roman" pitchFamily="18" charset="0"/>
              <a:cs typeface="Times New Roman" pitchFamily="18" charset="0"/>
            </a:endParaRPr>
          </a:p>
          <a:p>
            <a:pPr algn="l"/>
            <a:endParaRPr lang="en-US" dirty="0">
              <a:solidFill>
                <a:prstClr val="white"/>
              </a:solidFill>
              <a:latin typeface="Times New Roman" pitchFamily="18" charset="0"/>
              <a:cs typeface="Times New Roman" pitchFamily="18" charset="0"/>
            </a:endParaRPr>
          </a:p>
        </p:txBody>
      </p:sp>
      <p:sp>
        <p:nvSpPr>
          <p:cNvPr id="7" name="Rounded Rectangle 6"/>
          <p:cNvSpPr/>
          <p:nvPr/>
        </p:nvSpPr>
        <p:spPr>
          <a:xfrm>
            <a:off x="266700" y="1752600"/>
            <a:ext cx="8534400" cy="44958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65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C00000"/>
                </a:solidFill>
              </a:rPr>
              <a:t>Implementation </a:t>
            </a:r>
            <a:r>
              <a:rPr lang="en-US" sz="2800" dirty="0" smtClean="0">
                <a:solidFill>
                  <a:srgbClr val="C00000"/>
                </a:solidFill>
              </a:rPr>
              <a:t>(Part Two)</a:t>
            </a:r>
            <a:endParaRPr lang="en-US" dirty="0">
              <a:solidFill>
                <a:srgbClr val="C00000"/>
              </a:solidFill>
            </a:endParaRPr>
          </a:p>
        </p:txBody>
      </p:sp>
      <p:sp>
        <p:nvSpPr>
          <p:cNvPr id="7" name="Subtitle 6"/>
          <p:cNvSpPr>
            <a:spLocks noGrp="1"/>
          </p:cNvSpPr>
          <p:nvPr>
            <p:ph type="subTitle" idx="1"/>
          </p:nvPr>
        </p:nvSpPr>
        <p:spPr/>
        <p:txBody>
          <a:bodyPr/>
          <a:lstStyle/>
          <a:p>
            <a:r>
              <a:rPr lang="en-US" i="1" dirty="0" smtClean="0">
                <a:solidFill>
                  <a:schemeClr val="bg1"/>
                </a:solidFill>
              </a:rPr>
              <a:t>Integrating English Department Faculty</a:t>
            </a:r>
            <a:endParaRPr lang="en-US" i="1" dirty="0">
              <a:solidFill>
                <a:schemeClr val="bg1"/>
              </a:solidFill>
            </a:endParaRPr>
          </a:p>
        </p:txBody>
      </p:sp>
      <p:sp>
        <p:nvSpPr>
          <p:cNvPr id="2" name="Rounded Rectangle 1"/>
          <p:cNvSpPr/>
          <p:nvPr/>
        </p:nvSpPr>
        <p:spPr>
          <a:xfrm>
            <a:off x="304800" y="1676400"/>
            <a:ext cx="8610600" cy="35052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rgbClr val="C00000"/>
                </a:solidFill>
              </a:rPr>
              <a:t>Collaborative Efforts:</a:t>
            </a:r>
            <a:br>
              <a:rPr lang="en-US" dirty="0" smtClean="0">
                <a:solidFill>
                  <a:srgbClr val="C00000"/>
                </a:solidFill>
              </a:rPr>
            </a:br>
            <a:r>
              <a:rPr lang="en-US" dirty="0" smtClean="0">
                <a:solidFill>
                  <a:srgbClr val="C00000"/>
                </a:solidFill>
              </a:rPr>
              <a:t>Faculty Perspective</a:t>
            </a:r>
            <a:endParaRPr lang="en-US" dirty="0">
              <a:solidFill>
                <a:srgbClr val="C00000"/>
              </a:solidFill>
            </a:endParaRPr>
          </a:p>
        </p:txBody>
      </p:sp>
      <p:sp>
        <p:nvSpPr>
          <p:cNvPr id="3" name="Content Placeholder 2"/>
          <p:cNvSpPr>
            <a:spLocks noGrp="1"/>
          </p:cNvSpPr>
          <p:nvPr>
            <p:ph idx="1"/>
          </p:nvPr>
        </p:nvSpPr>
        <p:spPr>
          <a:xfrm>
            <a:off x="474260" y="1798637"/>
            <a:ext cx="8382000" cy="4525963"/>
          </a:xfrm>
          <a:ln>
            <a:noFill/>
          </a:ln>
        </p:spPr>
        <p:txBody>
          <a:bodyPr>
            <a:normAutofit/>
          </a:bodyPr>
          <a:lstStyle/>
          <a:p>
            <a:pPr marL="514350" indent="-514350">
              <a:spcAft>
                <a:spcPts val="800"/>
              </a:spcAft>
              <a:buFont typeface="+mj-lt"/>
              <a:buAutoNum type="arabicPeriod"/>
            </a:pPr>
            <a:r>
              <a:rPr lang="en-US" dirty="0" smtClean="0">
                <a:solidFill>
                  <a:schemeClr val="bg1"/>
                </a:solidFill>
              </a:rPr>
              <a:t>English Faculty Subcommittee Chair mapped </a:t>
            </a:r>
            <a:r>
              <a:rPr lang="en-US" dirty="0">
                <a:solidFill>
                  <a:schemeClr val="bg1"/>
                </a:solidFill>
              </a:rPr>
              <a:t>the </a:t>
            </a:r>
            <a:r>
              <a:rPr lang="en-US" dirty="0" smtClean="0">
                <a:solidFill>
                  <a:schemeClr val="bg1"/>
                </a:solidFill>
              </a:rPr>
              <a:t>seven modules </a:t>
            </a:r>
            <a:r>
              <a:rPr lang="en-US" dirty="0">
                <a:solidFill>
                  <a:schemeClr val="bg1"/>
                </a:solidFill>
              </a:rPr>
              <a:t>into the Eng112 </a:t>
            </a:r>
            <a:r>
              <a:rPr lang="en-US" dirty="0" smtClean="0">
                <a:solidFill>
                  <a:schemeClr val="bg1"/>
                </a:solidFill>
              </a:rPr>
              <a:t> curriculum </a:t>
            </a:r>
            <a:r>
              <a:rPr lang="en-US" dirty="0">
                <a:solidFill>
                  <a:schemeClr val="bg1"/>
                </a:solidFill>
              </a:rPr>
              <a:t>to provide </a:t>
            </a:r>
            <a:r>
              <a:rPr lang="en-US" dirty="0" smtClean="0">
                <a:solidFill>
                  <a:schemeClr val="bg1"/>
                </a:solidFill>
              </a:rPr>
              <a:t>participating faculty with guidance</a:t>
            </a:r>
            <a:r>
              <a:rPr lang="en-US" dirty="0">
                <a:solidFill>
                  <a:schemeClr val="bg1"/>
                </a:solidFill>
              </a:rPr>
              <a:t>. </a:t>
            </a:r>
            <a:endParaRPr lang="en-US" dirty="0" smtClean="0">
              <a:solidFill>
                <a:schemeClr val="bg1"/>
              </a:solidFill>
            </a:endParaRPr>
          </a:p>
          <a:p>
            <a:pPr marL="514350" indent="-514350">
              <a:spcAft>
                <a:spcPts val="800"/>
              </a:spcAft>
              <a:buFont typeface="+mj-lt"/>
              <a:buAutoNum type="arabicPeriod"/>
            </a:pPr>
            <a:r>
              <a:rPr lang="en-US" dirty="0" smtClean="0">
                <a:solidFill>
                  <a:schemeClr val="bg1"/>
                </a:solidFill>
              </a:rPr>
              <a:t>Nine previously successful Eng112 </a:t>
            </a:r>
            <a:r>
              <a:rPr lang="en-US" dirty="0">
                <a:solidFill>
                  <a:schemeClr val="bg1"/>
                </a:solidFill>
              </a:rPr>
              <a:t>students were solicited to pilot test the </a:t>
            </a:r>
            <a:r>
              <a:rPr lang="en-US" dirty="0" smtClean="0">
                <a:solidFill>
                  <a:schemeClr val="bg1"/>
                </a:solidFill>
              </a:rPr>
              <a:t>modules in Fall 2011.</a:t>
            </a:r>
            <a:endParaRPr lang="en-US" dirty="0">
              <a:solidFill>
                <a:schemeClr val="bg1"/>
              </a:solidFill>
            </a:endParaRPr>
          </a:p>
          <a:p>
            <a:pPr marL="514350" indent="-514350">
              <a:buFont typeface="+mj-lt"/>
              <a:buAutoNum type="arabicPeriod"/>
            </a:pPr>
            <a:r>
              <a:rPr lang="en-US" dirty="0" smtClean="0">
                <a:solidFill>
                  <a:schemeClr val="bg1"/>
                </a:solidFill>
              </a:rPr>
              <a:t>English faculty were recruited </a:t>
            </a:r>
            <a:r>
              <a:rPr lang="en-US" dirty="0">
                <a:solidFill>
                  <a:schemeClr val="bg1"/>
                </a:solidFill>
              </a:rPr>
              <a:t>&amp;</a:t>
            </a:r>
            <a:r>
              <a:rPr lang="en-US" dirty="0" smtClean="0">
                <a:solidFill>
                  <a:schemeClr val="bg1"/>
                </a:solidFill>
              </a:rPr>
              <a:t> trained to </a:t>
            </a:r>
            <a:r>
              <a:rPr lang="en-US" dirty="0">
                <a:solidFill>
                  <a:schemeClr val="bg1"/>
                </a:solidFill>
              </a:rPr>
              <a:t>integrate the online modules into their </a:t>
            </a:r>
            <a:r>
              <a:rPr lang="en-US" dirty="0" smtClean="0">
                <a:solidFill>
                  <a:schemeClr val="bg1"/>
                </a:solidFill>
              </a:rPr>
              <a:t>course sections in Fall 2011.</a:t>
            </a:r>
            <a:endParaRPr lang="en-US" dirty="0">
              <a:solidFill>
                <a:schemeClr val="bg1"/>
              </a:solidFill>
            </a:endParaRPr>
          </a:p>
          <a:p>
            <a:pPr lvl="1">
              <a:buFont typeface="Wingdings" pitchFamily="2" charset="2"/>
              <a:buChar char="Ø"/>
            </a:pPr>
            <a:endParaRPr lang="en-US" dirty="0" smtClean="0"/>
          </a:p>
          <a:p>
            <a:endParaRPr lang="en-US" dirty="0"/>
          </a:p>
        </p:txBody>
      </p:sp>
      <p:sp>
        <p:nvSpPr>
          <p:cNvPr id="5" name="Footer Placeholder 4"/>
          <p:cNvSpPr>
            <a:spLocks noGrp="1"/>
          </p:cNvSpPr>
          <p:nvPr>
            <p:ph type="ftr" sz="quarter" idx="11"/>
          </p:nvPr>
        </p:nvSpPr>
        <p:spPr>
          <a:xfrm>
            <a:off x="2819400" y="6416675"/>
            <a:ext cx="32004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4" name="Slide Number Placeholder 3"/>
          <p:cNvSpPr>
            <a:spLocks noGrp="1"/>
          </p:cNvSpPr>
          <p:nvPr>
            <p:ph type="sldNum" sz="quarter" idx="12"/>
          </p:nvPr>
        </p:nvSpPr>
        <p:spPr/>
        <p:txBody>
          <a:bodyPr/>
          <a:lstStyle/>
          <a:p>
            <a:fld id="{F58C708F-6F46-495F-A43C-7E3A4E564205}" type="slidenum">
              <a:rPr lang="en-US" smtClean="0"/>
              <a:pPr/>
              <a:t>23</a:t>
            </a:fld>
            <a:endParaRPr lang="en-US"/>
          </a:p>
        </p:txBody>
      </p:sp>
      <p:sp>
        <p:nvSpPr>
          <p:cNvPr id="6" name="Title 3"/>
          <p:cNvSpPr txBox="1">
            <a:spLocks/>
          </p:cNvSpPr>
          <p:nvPr/>
        </p:nvSpPr>
        <p:spPr>
          <a:xfrm>
            <a:off x="-219075" y="0"/>
            <a:ext cx="9525000" cy="1524000"/>
          </a:xfrm>
          <a:prstGeom prst="roundRect">
            <a:avLst/>
          </a:prstGeom>
          <a:solidFill>
            <a:srgbClr val="8C0808"/>
          </a:solidFill>
          <a:ln w="25400" cap="flat" cmpd="sng" algn="ctr">
            <a:noFill/>
            <a:prstDash val="solid"/>
          </a:ln>
          <a:effectLst/>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a:solidFill>
                  <a:schemeClr val="tx1"/>
                </a:solidFill>
              </a:rPr>
              <a:t>Collaborative Efforts:</a:t>
            </a:r>
            <a:br>
              <a:rPr lang="en-US" dirty="0">
                <a:solidFill>
                  <a:schemeClr val="tx1"/>
                </a:solidFill>
              </a:rPr>
            </a:br>
            <a:r>
              <a:rPr lang="en-US" dirty="0" smtClean="0">
                <a:solidFill>
                  <a:schemeClr val="tx1"/>
                </a:solidFill>
              </a:rPr>
              <a:t>	Faculty </a:t>
            </a:r>
            <a:r>
              <a:rPr lang="en-US" dirty="0">
                <a:solidFill>
                  <a:schemeClr val="tx1"/>
                </a:solidFill>
              </a:rPr>
              <a:t>Perspective</a:t>
            </a:r>
            <a:endParaRPr lang="en-US" dirty="0">
              <a:solidFill>
                <a:schemeClr val="tx1"/>
              </a:solidFill>
              <a:latin typeface="Times New Roman" pitchFamily="18" charset="0"/>
              <a:cs typeface="Times New Roman" pitchFamily="18" charset="0"/>
            </a:endParaRPr>
          </a:p>
        </p:txBody>
      </p:sp>
      <p:sp>
        <p:nvSpPr>
          <p:cNvPr id="7" name="Rounded Rectangle 6"/>
          <p:cNvSpPr/>
          <p:nvPr/>
        </p:nvSpPr>
        <p:spPr>
          <a:xfrm>
            <a:off x="228600" y="1676400"/>
            <a:ext cx="8610600" cy="46482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008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l"/>
            <a:r>
              <a:rPr lang="en-US" dirty="0" smtClean="0">
                <a:solidFill>
                  <a:srgbClr val="C00000"/>
                </a:solidFill>
              </a:rPr>
              <a:t>Collaborative Efforts:</a:t>
            </a:r>
            <a:br>
              <a:rPr lang="en-US" dirty="0" smtClean="0">
                <a:solidFill>
                  <a:srgbClr val="C00000"/>
                </a:solidFill>
              </a:rPr>
            </a:br>
            <a:r>
              <a:rPr lang="en-US" dirty="0" smtClean="0">
                <a:solidFill>
                  <a:srgbClr val="C00000"/>
                </a:solidFill>
              </a:rPr>
              <a:t> Faculty Perspective </a:t>
            </a:r>
            <a:r>
              <a:rPr lang="en-US" sz="2000" i="1" dirty="0" smtClean="0">
                <a:solidFill>
                  <a:srgbClr val="C00000"/>
                </a:solidFill>
              </a:rPr>
              <a:t>(continued)</a:t>
            </a:r>
            <a:endParaRPr lang="en-US" dirty="0"/>
          </a:p>
        </p:txBody>
      </p:sp>
      <p:sp>
        <p:nvSpPr>
          <p:cNvPr id="7" name="Content Placeholder 6"/>
          <p:cNvSpPr>
            <a:spLocks noGrp="1"/>
          </p:cNvSpPr>
          <p:nvPr>
            <p:ph idx="1"/>
          </p:nvPr>
        </p:nvSpPr>
        <p:spPr>
          <a:xfrm>
            <a:off x="152400" y="1600200"/>
            <a:ext cx="3810000" cy="4785360"/>
          </a:xfrm>
          <a:noFill/>
          <a:ln>
            <a:noFill/>
          </a:ln>
        </p:spPr>
        <p:txBody>
          <a:bodyPr>
            <a:normAutofit fontScale="92500" lnSpcReduction="10000"/>
          </a:bodyPr>
          <a:lstStyle/>
          <a:p>
            <a:pPr marL="651510" indent="-514350">
              <a:buFont typeface="+mj-lt"/>
              <a:buAutoNum type="arabicPeriod" startAt="4"/>
            </a:pPr>
            <a:r>
              <a:rPr lang="en-US" dirty="0" smtClean="0">
                <a:solidFill>
                  <a:schemeClr val="bg1"/>
                </a:solidFill>
              </a:rPr>
              <a:t>Five faculty agreed to participate in the project as a control group.</a:t>
            </a:r>
          </a:p>
          <a:p>
            <a:pPr marL="651510" indent="-514350">
              <a:buFont typeface="+mj-lt"/>
              <a:buAutoNum type="arabicPeriod" startAt="4"/>
            </a:pPr>
            <a:r>
              <a:rPr lang="en-US" dirty="0" smtClean="0">
                <a:solidFill>
                  <a:schemeClr val="bg1"/>
                </a:solidFill>
              </a:rPr>
              <a:t>No online Library Research Guides were integrated within the control sections.</a:t>
            </a:r>
          </a:p>
          <a:p>
            <a:pPr marL="651510" indent="-514350">
              <a:buFont typeface="+mj-lt"/>
              <a:buAutoNum type="arabicPeriod" startAt="4"/>
            </a:pPr>
            <a:r>
              <a:rPr lang="en-US" dirty="0" smtClean="0">
                <a:solidFill>
                  <a:schemeClr val="bg1"/>
                </a:solidFill>
              </a:rPr>
              <a:t>Instructors taught IL skills as usual to their sections</a:t>
            </a:r>
          </a:p>
        </p:txBody>
      </p:sp>
      <p:sp>
        <p:nvSpPr>
          <p:cNvPr id="4" name="Footer Placeholder 3"/>
          <p:cNvSpPr>
            <a:spLocks noGrp="1"/>
          </p:cNvSpPr>
          <p:nvPr>
            <p:ph type="ftr" sz="quarter" idx="11"/>
          </p:nvPr>
        </p:nvSpPr>
        <p:spPr>
          <a:xfrm>
            <a:off x="2819400" y="6416675"/>
            <a:ext cx="32004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24</a:t>
            </a:fld>
            <a:endParaRPr lang="en-US"/>
          </a:p>
        </p:txBody>
      </p:sp>
      <p:sp>
        <p:nvSpPr>
          <p:cNvPr id="8" name="Title 3"/>
          <p:cNvSpPr txBox="1">
            <a:spLocks/>
          </p:cNvSpPr>
          <p:nvPr/>
        </p:nvSpPr>
        <p:spPr>
          <a:xfrm>
            <a:off x="-200025" y="0"/>
            <a:ext cx="9525000" cy="1371600"/>
          </a:xfrm>
          <a:prstGeom prst="roundRect">
            <a:avLst/>
          </a:prstGeom>
          <a:solidFill>
            <a:srgbClr val="8C0808"/>
          </a:solidFill>
          <a:ln w="25400" cap="flat" cmpd="sng" algn="ctr">
            <a:noFill/>
            <a:prstDash val="solid"/>
          </a:ln>
          <a:effectLst/>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Collaborative Efforts:</a:t>
            </a:r>
            <a:b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b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r>
              <a:rPr lang="en-US"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Faculty </a:t>
            </a:r>
            <a:r>
              <a:rPr lang="en-US"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Perspective </a:t>
            </a:r>
            <a:r>
              <a:rPr lang="en-US" sz="2400" i="1" dirty="0">
                <a:solidFill>
                  <a:schemeClr val="tx1"/>
                </a:solidFill>
              </a:rPr>
              <a:t>(continued)</a:t>
            </a:r>
            <a:endParaRPr lang="en-US" dirty="0">
              <a:solidFill>
                <a:schemeClr val="tx1"/>
              </a:solidFill>
              <a:latin typeface="Times New Roman" pitchFamily="18" charset="0"/>
              <a:cs typeface="Times New Roman" pitchFamily="18" charset="0"/>
            </a:endParaRPr>
          </a:p>
        </p:txBody>
      </p:sp>
      <p:sp>
        <p:nvSpPr>
          <p:cNvPr id="9" name="Content Placeholder 6"/>
          <p:cNvSpPr txBox="1">
            <a:spLocks/>
          </p:cNvSpPr>
          <p:nvPr/>
        </p:nvSpPr>
        <p:spPr>
          <a:xfrm>
            <a:off x="4648200" y="1524000"/>
            <a:ext cx="3810000" cy="4785360"/>
          </a:xfrm>
          <a:prstGeom prst="rect">
            <a:avLst/>
          </a:prstGeom>
          <a:noFill/>
          <a:ln>
            <a:noFill/>
          </a:ln>
        </p:spPr>
        <p:txBody>
          <a:bodyPr vert="horz">
            <a:normAutofit fontScale="92500" lnSpcReduction="10000"/>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marL="651510" indent="-514350">
              <a:buFont typeface="+mj-lt"/>
              <a:buAutoNum type="arabicPeriod" startAt="7"/>
            </a:pPr>
            <a:r>
              <a:rPr lang="en-US" dirty="0" smtClean="0">
                <a:solidFill>
                  <a:schemeClr val="bg1"/>
                </a:solidFill>
              </a:rPr>
              <a:t>One instructor integrated one library session for her section.</a:t>
            </a:r>
          </a:p>
          <a:p>
            <a:pPr marL="651510" indent="-514350">
              <a:buFont typeface="+mj-lt"/>
              <a:buAutoNum type="arabicPeriod" startAt="7"/>
            </a:pPr>
            <a:r>
              <a:rPr lang="en-US" dirty="0" smtClean="0">
                <a:solidFill>
                  <a:schemeClr val="bg1"/>
                </a:solidFill>
              </a:rPr>
              <a:t>Control group included </a:t>
            </a:r>
            <a:r>
              <a:rPr lang="en-US" i="1" dirty="0" smtClean="0">
                <a:solidFill>
                  <a:schemeClr val="bg1"/>
                </a:solidFill>
              </a:rPr>
              <a:t>urban</a:t>
            </a:r>
            <a:r>
              <a:rPr lang="en-US" dirty="0" smtClean="0">
                <a:solidFill>
                  <a:schemeClr val="bg1"/>
                </a:solidFill>
              </a:rPr>
              <a:t> &amp; </a:t>
            </a:r>
            <a:r>
              <a:rPr lang="en-US" i="1" dirty="0" smtClean="0">
                <a:solidFill>
                  <a:schemeClr val="bg1"/>
                </a:solidFill>
              </a:rPr>
              <a:t>suburban</a:t>
            </a:r>
            <a:r>
              <a:rPr lang="en-US" dirty="0" smtClean="0">
                <a:solidFill>
                  <a:schemeClr val="bg1"/>
                </a:solidFill>
              </a:rPr>
              <a:t> students but no distance or dual students.</a:t>
            </a:r>
          </a:p>
          <a:p>
            <a:pPr marL="651510" indent="-514350">
              <a:buFont typeface="+mj-lt"/>
              <a:buAutoNum type="arabicPeriod" startAt="7"/>
            </a:pPr>
            <a:r>
              <a:rPr lang="en-US" dirty="0" smtClean="0">
                <a:solidFill>
                  <a:schemeClr val="bg1"/>
                </a:solidFill>
              </a:rPr>
              <a:t>Students completed pre- &amp; post-assessments.</a:t>
            </a:r>
            <a:endParaRPr lang="en-US" dirty="0">
              <a:solidFill>
                <a:schemeClr val="bg1"/>
              </a:solidFill>
            </a:endParaRPr>
          </a:p>
        </p:txBody>
      </p:sp>
      <p:sp>
        <p:nvSpPr>
          <p:cNvPr id="2" name="Rounded Rectangle 1"/>
          <p:cNvSpPr/>
          <p:nvPr/>
        </p:nvSpPr>
        <p:spPr>
          <a:xfrm>
            <a:off x="152400" y="1524000"/>
            <a:ext cx="4114800" cy="47853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612943" y="1524000"/>
            <a:ext cx="4114800" cy="47853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dirty="0" smtClean="0">
                <a:solidFill>
                  <a:srgbClr val="C00000"/>
                </a:solidFill>
              </a:rPr>
              <a:t>Participating ENG112 Sections Represented Varied Course Delivery Formats</a:t>
            </a:r>
            <a:endParaRPr lang="en-US" sz="2800" dirty="0">
              <a:solidFill>
                <a:srgbClr val="C00000"/>
              </a:solidFill>
            </a:endParaRPr>
          </a:p>
        </p:txBody>
      </p:sp>
      <p:sp>
        <p:nvSpPr>
          <p:cNvPr id="6" name="Footer Placeholder 5"/>
          <p:cNvSpPr>
            <a:spLocks noGrp="1"/>
          </p:cNvSpPr>
          <p:nvPr>
            <p:ph type="ftr" sz="quarter" idx="11"/>
          </p:nvPr>
        </p:nvSpPr>
        <p:spPr>
          <a:xfrm>
            <a:off x="2971800" y="64166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25</a:t>
            </a:fld>
            <a:endParaRPr lang="en-US"/>
          </a:p>
        </p:txBody>
      </p:sp>
      <p:graphicFrame>
        <p:nvGraphicFramePr>
          <p:cNvPr id="4" name="Chart 3"/>
          <p:cNvGraphicFramePr>
            <a:graphicFrameLocks/>
          </p:cNvGraphicFramePr>
          <p:nvPr>
            <p:extLst>
              <p:ext uri="{D42A27DB-BD31-4B8C-83A1-F6EECF244321}">
                <p14:modId xmlns:p14="http://schemas.microsoft.com/office/powerpoint/2010/main" val="1685311505"/>
              </p:ext>
            </p:extLst>
          </p:nvPr>
        </p:nvGraphicFramePr>
        <p:xfrm>
          <a:off x="0" y="1524000"/>
          <a:ext cx="9144000" cy="53340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3"/>
          <p:cNvSpPr txBox="1">
            <a:spLocks/>
          </p:cNvSpPr>
          <p:nvPr/>
        </p:nvSpPr>
        <p:spPr>
          <a:xfrm>
            <a:off x="-533400" y="0"/>
            <a:ext cx="9906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fontScale="92500"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sz="36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Participating </a:t>
            </a:r>
            <a:r>
              <a:rPr lang="en-US" sz="36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ENG112 Sections </a:t>
            </a:r>
            <a:r>
              <a:rPr lang="en-US" sz="36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Represented 	Varied </a:t>
            </a:r>
            <a:r>
              <a:rPr lang="en-US" sz="36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Course Delivery Formats</a:t>
            </a:r>
          </a:p>
        </p:txBody>
      </p:sp>
    </p:spTree>
    <p:extLst>
      <p:ext uri="{BB962C8B-B14F-4D97-AF65-F5344CB8AC3E}">
        <p14:creationId xmlns:p14="http://schemas.microsoft.com/office/powerpoint/2010/main" val="18457039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rmAutofit fontScale="90000"/>
          </a:bodyPr>
          <a:lstStyle/>
          <a:p>
            <a:pPr algn="l"/>
            <a:r>
              <a:rPr lang="en-US" dirty="0" smtClean="0">
                <a:solidFill>
                  <a:srgbClr val="C00000"/>
                </a:solidFill>
              </a:rPr>
              <a:t>All JSRCC Campuses were Represented</a:t>
            </a:r>
            <a:endParaRPr lang="en-US" dirty="0">
              <a:solidFill>
                <a:srgbClr val="C00000"/>
              </a:solidFill>
            </a:endParaRPr>
          </a:p>
        </p:txBody>
      </p:sp>
      <p:sp>
        <p:nvSpPr>
          <p:cNvPr id="6" name="Footer Placeholder 5"/>
          <p:cNvSpPr>
            <a:spLocks noGrp="1"/>
          </p:cNvSpPr>
          <p:nvPr>
            <p:ph type="ftr" sz="quarter" idx="11"/>
          </p:nvPr>
        </p:nvSpPr>
        <p:spPr>
          <a:xfrm>
            <a:off x="2895600" y="6416675"/>
            <a:ext cx="3124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26</a:t>
            </a:fld>
            <a:endParaRPr lang="en-US"/>
          </a:p>
        </p:txBody>
      </p:sp>
      <p:graphicFrame>
        <p:nvGraphicFramePr>
          <p:cNvPr id="4" name="Chart 3"/>
          <p:cNvGraphicFramePr>
            <a:graphicFrameLocks/>
          </p:cNvGraphicFramePr>
          <p:nvPr>
            <p:extLst>
              <p:ext uri="{D42A27DB-BD31-4B8C-83A1-F6EECF244321}">
                <p14:modId xmlns:p14="http://schemas.microsoft.com/office/powerpoint/2010/main" val="3445567478"/>
              </p:ext>
            </p:extLst>
          </p:nvPr>
        </p:nvGraphicFramePr>
        <p:xfrm>
          <a:off x="0" y="1524000"/>
          <a:ext cx="9144000" cy="5257800"/>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3"/>
          <p:cNvSpPr txBox="1">
            <a:spLocks/>
          </p:cNvSpPr>
          <p:nvPr/>
        </p:nvSpPr>
        <p:spPr>
          <a:xfrm>
            <a:off x="-457200" y="0"/>
            <a:ext cx="9829800" cy="14478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sz="36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All JSRCC Campuses </a:t>
            </a:r>
            <a:r>
              <a:rPr lang="en-US" sz="36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were Represented</a:t>
            </a:r>
            <a:endParaRPr lang="en-US" sz="36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0795334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Integration</a:t>
            </a:r>
            <a:endParaRPr lang="en-US" dirty="0">
              <a:solidFill>
                <a:srgbClr val="C00000"/>
              </a:solidFill>
            </a:endParaRPr>
          </a:p>
        </p:txBody>
      </p:sp>
      <p:sp>
        <p:nvSpPr>
          <p:cNvPr id="3" name="Content Placeholder 2"/>
          <p:cNvSpPr>
            <a:spLocks noGrp="1"/>
          </p:cNvSpPr>
          <p:nvPr>
            <p:ph idx="1"/>
          </p:nvPr>
        </p:nvSpPr>
        <p:spPr>
          <a:xfrm>
            <a:off x="457200" y="1600200"/>
            <a:ext cx="5181600" cy="4525963"/>
          </a:xfrm>
          <a:ln>
            <a:noFill/>
          </a:ln>
        </p:spPr>
        <p:txBody>
          <a:bodyPr>
            <a:normAutofit/>
          </a:bodyPr>
          <a:lstStyle/>
          <a:p>
            <a:r>
              <a:rPr lang="en-US" dirty="0" smtClean="0">
                <a:solidFill>
                  <a:schemeClr val="bg1"/>
                </a:solidFill>
              </a:rPr>
              <a:t>Blackboard</a:t>
            </a:r>
          </a:p>
          <a:p>
            <a:pPr lvl="1"/>
            <a:r>
              <a:rPr lang="en-US" dirty="0" smtClean="0">
                <a:solidFill>
                  <a:schemeClr val="bg1"/>
                </a:solidFill>
              </a:rPr>
              <a:t>Integrated pre- and post-tests</a:t>
            </a:r>
          </a:p>
          <a:p>
            <a:pPr lvl="1"/>
            <a:r>
              <a:rPr lang="en-US" dirty="0" smtClean="0">
                <a:solidFill>
                  <a:schemeClr val="bg1"/>
                </a:solidFill>
              </a:rPr>
              <a:t>Integrated all seven modules</a:t>
            </a:r>
          </a:p>
          <a:p>
            <a:pPr lvl="1"/>
            <a:r>
              <a:rPr lang="en-US" dirty="0" smtClean="0">
                <a:solidFill>
                  <a:schemeClr val="bg1"/>
                </a:solidFill>
              </a:rPr>
              <a:t>Integrated all seven assessments</a:t>
            </a:r>
          </a:p>
          <a:p>
            <a:r>
              <a:rPr lang="en-US" dirty="0" smtClean="0">
                <a:solidFill>
                  <a:schemeClr val="bg1"/>
                </a:solidFill>
              </a:rPr>
              <a:t>Revised syllabi to include due dates for reading and taking assessments</a:t>
            </a:r>
          </a:p>
          <a:p>
            <a:r>
              <a:rPr lang="en-US" dirty="0" smtClean="0">
                <a:solidFill>
                  <a:schemeClr val="bg1"/>
                </a:solidFill>
              </a:rPr>
              <a:t>Integrated into BB </a:t>
            </a:r>
            <a:r>
              <a:rPr lang="en-US" dirty="0" err="1" smtClean="0">
                <a:solidFill>
                  <a:schemeClr val="bg1"/>
                </a:solidFill>
              </a:rPr>
              <a:t>Gradebook</a:t>
            </a:r>
            <a:endParaRPr lang="en-US" dirty="0">
              <a:solidFill>
                <a:schemeClr val="bg1"/>
              </a:solidFill>
            </a:endParaRPr>
          </a:p>
        </p:txBody>
      </p:sp>
      <p:sp>
        <p:nvSpPr>
          <p:cNvPr id="7" name="Footer Placeholder 6"/>
          <p:cNvSpPr>
            <a:spLocks noGrp="1"/>
          </p:cNvSpPr>
          <p:nvPr>
            <p:ph type="ftr" sz="quarter" idx="11"/>
          </p:nvPr>
        </p:nvSpPr>
        <p:spPr>
          <a:xfrm>
            <a:off x="2819400" y="6416675"/>
            <a:ext cx="32004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6" name="Slide Number Placeholder 5"/>
          <p:cNvSpPr>
            <a:spLocks noGrp="1"/>
          </p:cNvSpPr>
          <p:nvPr>
            <p:ph type="sldNum" sz="quarter" idx="12"/>
          </p:nvPr>
        </p:nvSpPr>
        <p:spPr/>
        <p:txBody>
          <a:bodyPr/>
          <a:lstStyle/>
          <a:p>
            <a:fld id="{F58C708F-6F46-495F-A43C-7E3A4E564205}" type="slidenum">
              <a:rPr lang="en-US" smtClean="0"/>
              <a:pPr/>
              <a:t>27</a:t>
            </a:fld>
            <a:endParaRPr lang="en-US"/>
          </a:p>
        </p:txBody>
      </p:sp>
      <p:pic>
        <p:nvPicPr>
          <p:cNvPr id="4" name="Picture 3" descr="Lib_Mods.jpg"/>
          <p:cNvPicPr>
            <a:picLocks noChangeAspect="1"/>
          </p:cNvPicPr>
          <p:nvPr/>
        </p:nvPicPr>
        <p:blipFill>
          <a:blip r:embed="rId3" cstate="print"/>
          <a:stretch>
            <a:fillRect/>
          </a:stretch>
        </p:blipFill>
        <p:spPr>
          <a:xfrm>
            <a:off x="6172200" y="1600200"/>
            <a:ext cx="2133600" cy="4222750"/>
          </a:xfrm>
          <a:prstGeom prst="rect">
            <a:avLst/>
          </a:prstGeom>
          <a:ln w="38100" cap="sq">
            <a:solidFill>
              <a:srgbClr val="990000"/>
            </a:solidFill>
            <a:prstDash val="solid"/>
            <a:miter lim="800000"/>
          </a:ln>
          <a:effectLst>
            <a:outerShdw blurRad="50800" dist="38100" dir="2700000" algn="tl" rotWithShape="0">
              <a:srgbClr val="000000">
                <a:alpha val="43000"/>
              </a:srgbClr>
            </a:outerShdw>
          </a:effectLst>
        </p:spPr>
      </p:pic>
      <p:sp>
        <p:nvSpPr>
          <p:cNvPr id="5" name="Oval 4"/>
          <p:cNvSpPr/>
          <p:nvPr/>
        </p:nvSpPr>
        <p:spPr>
          <a:xfrm>
            <a:off x="5943600" y="3581400"/>
            <a:ext cx="2057400" cy="53340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3"/>
          <p:cNvSpPr txBox="1">
            <a:spLocks/>
          </p:cNvSpPr>
          <p:nvPr/>
        </p:nvSpPr>
        <p:spPr>
          <a:xfrm>
            <a:off x="-228600" y="28575"/>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Integration</a:t>
            </a:r>
            <a:r>
              <a:rPr lang="en-US" dirty="0" smtClean="0">
                <a:solidFill>
                  <a:prstClr val="white"/>
                </a:solidFill>
              </a:rPr>
              <a:t> </a:t>
            </a:r>
            <a:endParaRPr lang="en-US" dirty="0">
              <a:solidFill>
                <a:prstClr val="white"/>
              </a:solidFill>
              <a:latin typeface="Times New Roman" pitchFamily="18" charset="0"/>
              <a:cs typeface="Times New Roman" pitchFamily="18" charset="0"/>
            </a:endParaRPr>
          </a:p>
        </p:txBody>
      </p:sp>
      <p:sp>
        <p:nvSpPr>
          <p:cNvPr id="9" name="Rounded Rectangle 8"/>
          <p:cNvSpPr/>
          <p:nvPr/>
        </p:nvSpPr>
        <p:spPr>
          <a:xfrm>
            <a:off x="457200" y="1524000"/>
            <a:ext cx="5105400" cy="46482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636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Faculty Training</a:t>
            </a:r>
            <a:endParaRPr lang="en-US" dirty="0">
              <a:solidFill>
                <a:srgbClr val="C00000"/>
              </a:solidFill>
            </a:endParaRPr>
          </a:p>
        </p:txBody>
      </p:sp>
      <p:sp>
        <p:nvSpPr>
          <p:cNvPr id="3" name="Content Placeholder 2"/>
          <p:cNvSpPr>
            <a:spLocks noGrp="1"/>
          </p:cNvSpPr>
          <p:nvPr>
            <p:ph idx="1"/>
          </p:nvPr>
        </p:nvSpPr>
        <p:spPr>
          <a:xfrm>
            <a:off x="304800" y="1676400"/>
            <a:ext cx="3962400" cy="4785360"/>
          </a:xfrm>
          <a:ln>
            <a:noFill/>
          </a:ln>
        </p:spPr>
        <p:txBody>
          <a:bodyPr>
            <a:normAutofit fontScale="92500" lnSpcReduction="20000"/>
          </a:bodyPr>
          <a:lstStyle/>
          <a:p>
            <a:r>
              <a:rPr lang="en-US" dirty="0" smtClean="0">
                <a:solidFill>
                  <a:schemeClr val="bg1"/>
                </a:solidFill>
              </a:rPr>
              <a:t>Extensive communications to introduce project to faculty </a:t>
            </a:r>
            <a:r>
              <a:rPr lang="en-US" dirty="0">
                <a:solidFill>
                  <a:schemeClr val="bg1"/>
                </a:solidFill>
              </a:rPr>
              <a:t>&amp;</a:t>
            </a:r>
            <a:r>
              <a:rPr lang="en-US" dirty="0" smtClean="0">
                <a:solidFill>
                  <a:schemeClr val="bg1"/>
                </a:solidFill>
              </a:rPr>
              <a:t> invite participation</a:t>
            </a:r>
          </a:p>
          <a:p>
            <a:r>
              <a:rPr lang="en-US" dirty="0" smtClean="0">
                <a:solidFill>
                  <a:schemeClr val="bg1"/>
                </a:solidFill>
              </a:rPr>
              <a:t>Two Training Workshops for Faculty</a:t>
            </a:r>
          </a:p>
          <a:p>
            <a:r>
              <a:rPr lang="en-US" dirty="0" smtClean="0">
                <a:solidFill>
                  <a:schemeClr val="bg1"/>
                </a:solidFill>
              </a:rPr>
              <a:t>ENG112 Outcomes stressed</a:t>
            </a:r>
          </a:p>
          <a:p>
            <a:r>
              <a:rPr lang="en-US" dirty="0" smtClean="0">
                <a:solidFill>
                  <a:schemeClr val="bg1"/>
                </a:solidFill>
                <a:effectLst/>
              </a:rPr>
              <a:t>Sample course schedules (two options)</a:t>
            </a:r>
          </a:p>
          <a:p>
            <a:pPr marL="0" indent="0">
              <a:buNone/>
            </a:pPr>
            <a:endParaRPr lang="en-US" dirty="0"/>
          </a:p>
        </p:txBody>
      </p:sp>
      <p:sp>
        <p:nvSpPr>
          <p:cNvPr id="5" name="Footer Placeholder 4"/>
          <p:cNvSpPr>
            <a:spLocks noGrp="1"/>
          </p:cNvSpPr>
          <p:nvPr>
            <p:ph type="ftr" sz="quarter" idx="11"/>
          </p:nvPr>
        </p:nvSpPr>
        <p:spPr>
          <a:xfrm>
            <a:off x="2819400" y="6416675"/>
            <a:ext cx="32004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4" name="Slide Number Placeholder 3"/>
          <p:cNvSpPr>
            <a:spLocks noGrp="1"/>
          </p:cNvSpPr>
          <p:nvPr>
            <p:ph type="sldNum" sz="quarter" idx="12"/>
          </p:nvPr>
        </p:nvSpPr>
        <p:spPr/>
        <p:txBody>
          <a:bodyPr/>
          <a:lstStyle/>
          <a:p>
            <a:fld id="{F58C708F-6F46-495F-A43C-7E3A4E564205}" type="slidenum">
              <a:rPr lang="en-US" smtClean="0"/>
              <a:pPr/>
              <a:t>28</a:t>
            </a:fld>
            <a:endParaRPr lang="en-US"/>
          </a:p>
        </p:txBody>
      </p:sp>
      <p:sp>
        <p:nvSpPr>
          <p:cNvPr id="6" name="Title 3"/>
          <p:cNvSpPr txBox="1">
            <a:spLocks/>
          </p:cNvSpPr>
          <p:nvPr/>
        </p:nvSpPr>
        <p:spPr>
          <a:xfrm>
            <a:off x="-228600" y="-9525"/>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Faculty Training</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Content Placeholder 2"/>
          <p:cNvSpPr txBox="1">
            <a:spLocks/>
          </p:cNvSpPr>
          <p:nvPr/>
        </p:nvSpPr>
        <p:spPr>
          <a:xfrm>
            <a:off x="4750558" y="1600200"/>
            <a:ext cx="3962400" cy="4785360"/>
          </a:xfrm>
          <a:prstGeom prst="rect">
            <a:avLst/>
          </a:prstGeom>
          <a:ln>
            <a:noFill/>
          </a:ln>
        </p:spPr>
        <p:txBody>
          <a:bodyPr vert="horz">
            <a:normAutofit lnSpcReduction="10000"/>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dirty="0" smtClean="0">
                <a:solidFill>
                  <a:schemeClr val="bg1"/>
                </a:solidFill>
              </a:rPr>
              <a:t>Textbook integration handouts</a:t>
            </a:r>
          </a:p>
          <a:p>
            <a:r>
              <a:rPr lang="en-US" dirty="0" smtClean="0">
                <a:solidFill>
                  <a:schemeClr val="bg1"/>
                </a:solidFill>
              </a:rPr>
              <a:t>How-to Blackboard integration (course copy)</a:t>
            </a:r>
          </a:p>
          <a:p>
            <a:r>
              <a:rPr lang="en-US" dirty="0" smtClean="0">
                <a:solidFill>
                  <a:schemeClr val="bg1"/>
                </a:solidFill>
              </a:rPr>
              <a:t>Directions for submitting pre- &amp; post-assessment scores to Coordinator</a:t>
            </a:r>
          </a:p>
          <a:p>
            <a:pPr marL="0" indent="0">
              <a:buFont typeface="Wingdings 2"/>
              <a:buNone/>
            </a:pPr>
            <a:endParaRPr lang="en-US" dirty="0"/>
          </a:p>
        </p:txBody>
      </p:sp>
      <p:sp>
        <p:nvSpPr>
          <p:cNvPr id="8" name="Rounded Rectangle 7"/>
          <p:cNvSpPr/>
          <p:nvPr/>
        </p:nvSpPr>
        <p:spPr>
          <a:xfrm>
            <a:off x="152400" y="1429603"/>
            <a:ext cx="4114800" cy="47853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32361" y="1447800"/>
            <a:ext cx="4114800" cy="47853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892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1143000" y="1524000"/>
            <a:ext cx="6629400" cy="3048000"/>
          </a:xfrm>
          <a:noFill/>
          <a:ln>
            <a:solidFill>
              <a:srgbClr val="990000"/>
            </a:solidFill>
          </a:ln>
          <a:effectLst>
            <a:softEdge rad="317500"/>
          </a:effectLst>
        </p:spPr>
        <p:txBody>
          <a:bodyPr>
            <a:normAutofit/>
          </a:bodyPr>
          <a:lstStyle/>
          <a:p>
            <a:r>
              <a:rPr lang="en-US" sz="6600" b="1" dirty="0" smtClean="0">
                <a:solidFill>
                  <a:srgbClr val="C00000"/>
                </a:solidFill>
              </a:rPr>
              <a:t>IMPACT</a:t>
            </a:r>
          </a:p>
          <a:p>
            <a:r>
              <a:rPr lang="en-US" sz="5800" i="1" dirty="0" smtClean="0">
                <a:solidFill>
                  <a:schemeClr val="bg1"/>
                </a:solidFill>
              </a:rPr>
              <a:t>What did we learn?</a:t>
            </a:r>
          </a:p>
          <a:p>
            <a:endParaRPr lang="en-US" sz="5800" i="1" dirty="0">
              <a:solidFill>
                <a:schemeClr val="bg1"/>
              </a:solidFill>
            </a:endParaRPr>
          </a:p>
        </p:txBody>
      </p:sp>
      <p:sp>
        <p:nvSpPr>
          <p:cNvPr id="2" name="Rounded Rectangle 1"/>
          <p:cNvSpPr/>
          <p:nvPr/>
        </p:nvSpPr>
        <p:spPr>
          <a:xfrm>
            <a:off x="914400" y="1143000"/>
            <a:ext cx="7239000" cy="36576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endParaRPr lang="en-US" sz="3200" b="1" dirty="0">
              <a:solidFill>
                <a:schemeClr val="tx1"/>
              </a:solidFill>
              <a:latin typeface="Book Antiqua"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4328101"/>
              </p:ext>
            </p:extLst>
          </p:nvPr>
        </p:nvGraphicFramePr>
        <p:xfrm>
          <a:off x="762000" y="1371600"/>
          <a:ext cx="7086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5"/>
          <p:cNvSpPr>
            <a:spLocks noGrp="1"/>
          </p:cNvSpPr>
          <p:nvPr>
            <p:ph type="ftr" sz="quarter" idx="11"/>
          </p:nvPr>
        </p:nvSpPr>
        <p:spPr>
          <a:xfrm>
            <a:off x="2667000" y="6416675"/>
            <a:ext cx="35814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3</a:t>
            </a:fld>
            <a:endParaRPr lang="en-US"/>
          </a:p>
        </p:txBody>
      </p:sp>
      <p:sp>
        <p:nvSpPr>
          <p:cNvPr id="7" name="Title 3"/>
          <p:cNvSpPr txBox="1">
            <a:spLocks/>
          </p:cNvSpPr>
          <p:nvPr/>
        </p:nvSpPr>
        <p:spPr>
          <a:xfrm>
            <a:off x="-219075" y="-9525"/>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l"/>
            <a:r>
              <a:rPr lang="en-US" sz="3200" dirty="0" smtClean="0">
                <a:ln w="6350">
                  <a:noFill/>
                </a:ln>
                <a:solidFill>
                  <a:prstClr val="white"/>
                </a:solidFill>
                <a:latin typeface="Times New Roman" pitchFamily="18" charset="0"/>
                <a:ea typeface="+mj-ea"/>
                <a:cs typeface="Times New Roman" pitchFamily="18" charset="0"/>
              </a:rPr>
              <a:t>	Successful </a:t>
            </a:r>
            <a:r>
              <a:rPr lang="en-US" sz="3200" dirty="0">
                <a:ln w="6350">
                  <a:noFill/>
                </a:ln>
                <a:solidFill>
                  <a:prstClr val="white"/>
                </a:solidFill>
                <a:latin typeface="Times New Roman" pitchFamily="18" charset="0"/>
                <a:ea typeface="+mj-ea"/>
                <a:cs typeface="Times New Roman" pitchFamily="18" charset="0"/>
              </a:rPr>
              <a:t>integration of information </a:t>
            </a:r>
            <a:r>
              <a:rPr lang="en-US" sz="3200" dirty="0" smtClean="0">
                <a:ln w="6350">
                  <a:noFill/>
                </a:ln>
                <a:solidFill>
                  <a:prstClr val="white"/>
                </a:solidFill>
                <a:latin typeface="Times New Roman" pitchFamily="18" charset="0"/>
                <a:ea typeface="+mj-ea"/>
                <a:cs typeface="Times New Roman" pitchFamily="18" charset="0"/>
              </a:rPr>
              <a:t>literacy 	across </a:t>
            </a:r>
            <a:r>
              <a:rPr lang="en-US" sz="3200" dirty="0">
                <a:ln w="6350">
                  <a:noFill/>
                </a:ln>
                <a:solidFill>
                  <a:prstClr val="white"/>
                </a:solidFill>
                <a:latin typeface="Times New Roman" pitchFamily="18" charset="0"/>
                <a:ea typeface="+mj-ea"/>
                <a:cs typeface="Times New Roman" pitchFamily="18" charset="0"/>
              </a:rPr>
              <a:t>the curriculum:</a:t>
            </a:r>
            <a:endParaRPr kumimoji="0" lang="en-US" sz="4400" i="0" u="none" strike="noStrike" kern="1200" cap="none" spc="0" normalizeH="0" baseline="0" noProof="0" dirty="0">
              <a:ln>
                <a:noFill/>
              </a:ln>
              <a:solidFill>
                <a:schemeClr val="tx1"/>
              </a:solidFill>
              <a:uLnTx/>
              <a:uFillTx/>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 y="1676400"/>
            <a:ext cx="3886200" cy="4861560"/>
          </a:xfrm>
          <a:noFill/>
          <a:ln>
            <a:noFill/>
          </a:ln>
        </p:spPr>
        <p:txBody>
          <a:bodyPr>
            <a:normAutofit/>
          </a:bodyPr>
          <a:lstStyle/>
          <a:p>
            <a:r>
              <a:rPr lang="en-US" dirty="0" smtClean="0">
                <a:solidFill>
                  <a:schemeClr val="bg1"/>
                </a:solidFill>
              </a:rPr>
              <a:t>Both sets of students – the Control Group as well as the Treatment Group – entered ENG112 at comparable levels of competency in research skills.</a:t>
            </a:r>
          </a:p>
          <a:p>
            <a:endParaRPr lang="en-US" dirty="0"/>
          </a:p>
        </p:txBody>
      </p:sp>
      <p:sp>
        <p:nvSpPr>
          <p:cNvPr id="4" name="Footer Placeholder 3"/>
          <p:cNvSpPr>
            <a:spLocks noGrp="1"/>
          </p:cNvSpPr>
          <p:nvPr>
            <p:ph type="ftr" sz="quarter" idx="11"/>
          </p:nvPr>
        </p:nvSpPr>
        <p:spPr>
          <a:xfrm>
            <a:off x="2971800" y="64166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30</a:t>
            </a:fld>
            <a:endParaRPr lang="en-US"/>
          </a:p>
        </p:txBody>
      </p:sp>
      <p:sp>
        <p:nvSpPr>
          <p:cNvPr id="6" name="Title 3"/>
          <p:cNvSpPr txBox="1">
            <a:spLocks/>
          </p:cNvSpPr>
          <p:nvPr/>
        </p:nvSpPr>
        <p:spPr>
          <a:xfrm>
            <a:off x="-209550"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l"/>
            <a:r>
              <a:rPr lang="en-US" sz="2400" b="1" dirty="0" smtClean="0">
                <a:ln w="6350">
                  <a:noFill/>
                </a:ln>
                <a:solidFill>
                  <a:prstClr val="white"/>
                </a:solidFill>
                <a:effectLst>
                  <a:outerShdw blurRad="114300" dist="101600" dir="2700000" algn="tl" rotWithShape="0">
                    <a:srgbClr val="000000">
                      <a:alpha val="40000"/>
                    </a:srgbClr>
                  </a:outerShdw>
                </a:effectLst>
                <a:latin typeface="Lucida Sans"/>
                <a:ea typeface="+mj-ea"/>
                <a:cs typeface="+mj-cs"/>
              </a:rPr>
              <a:t>	</a:t>
            </a:r>
            <a:r>
              <a:rPr lang="en-US" sz="2800" dirty="0" smtClean="0">
                <a:ln w="6350">
                  <a:noFill/>
                </a:ln>
                <a:solidFill>
                  <a:prstClr val="white"/>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Measuring </a:t>
            </a:r>
            <a:r>
              <a:rPr lang="en-US" sz="2800" dirty="0">
                <a:ln w="6350">
                  <a:noFill/>
                </a:ln>
                <a:solidFill>
                  <a:prstClr val="white"/>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the Value of Providing Information </a:t>
            </a:r>
            <a:r>
              <a:rPr lang="en-US" sz="2800" dirty="0" smtClean="0">
                <a:ln w="6350">
                  <a:noFill/>
                </a:ln>
                <a:solidFill>
                  <a:prstClr val="white"/>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Literacy 	Instruction </a:t>
            </a:r>
            <a:r>
              <a:rPr lang="en-US" sz="2800" dirty="0">
                <a:ln w="6350">
                  <a:noFill/>
                </a:ln>
                <a:solidFill>
                  <a:prstClr val="white"/>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in ENG112</a:t>
            </a:r>
            <a:endParaRPr kumimoji="0" lang="en-US" sz="280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7" name="Content Placeholder 2"/>
          <p:cNvSpPr txBox="1">
            <a:spLocks/>
          </p:cNvSpPr>
          <p:nvPr/>
        </p:nvSpPr>
        <p:spPr>
          <a:xfrm>
            <a:off x="4662132" y="1571767"/>
            <a:ext cx="4038600" cy="4737593"/>
          </a:xfrm>
          <a:prstGeom prst="rect">
            <a:avLst/>
          </a:prstGeom>
          <a:noFill/>
          <a:ln>
            <a:noFill/>
          </a:ln>
        </p:spPr>
        <p:txBody>
          <a:bodyPr vert="horz">
            <a:normAutofit fontScale="92500" lnSpcReduction="10000"/>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dirty="0" smtClean="0">
                <a:solidFill>
                  <a:schemeClr val="bg1"/>
                </a:solidFill>
              </a:rPr>
              <a:t>The data confirms that ENG112 is an appropriate site for instruction in information literacy skills: students enter ENG112 with some basic understanding of research skills but not enough to demonstrate competency in this area of learning.</a:t>
            </a:r>
          </a:p>
          <a:p>
            <a:endParaRPr lang="en-US" dirty="0"/>
          </a:p>
        </p:txBody>
      </p:sp>
      <p:sp>
        <p:nvSpPr>
          <p:cNvPr id="8" name="Rounded Rectangle 7"/>
          <p:cNvSpPr/>
          <p:nvPr/>
        </p:nvSpPr>
        <p:spPr>
          <a:xfrm>
            <a:off x="152400" y="1447800"/>
            <a:ext cx="4114800" cy="48615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585932" y="1447800"/>
            <a:ext cx="4253268" cy="49377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smtClean="0">
                <a:solidFill>
                  <a:srgbClr val="C00000"/>
                </a:solidFill>
              </a:rPr>
              <a:t>Students make </a:t>
            </a:r>
            <a:r>
              <a:rPr lang="en-US" sz="3200" i="1" dirty="0" smtClean="0">
                <a:solidFill>
                  <a:schemeClr val="bg1"/>
                </a:solidFill>
              </a:rPr>
              <a:t>significant improvement</a:t>
            </a:r>
            <a:r>
              <a:rPr lang="en-US" sz="3200" dirty="0" smtClean="0">
                <a:solidFill>
                  <a:srgbClr val="C00000"/>
                </a:solidFill>
              </a:rPr>
              <a:t> in IL Skills in ENG112</a:t>
            </a:r>
            <a:endParaRPr lang="en-US" sz="3200" dirty="0">
              <a:solidFill>
                <a:srgbClr val="C00000"/>
              </a:solidFill>
            </a:endParaRPr>
          </a:p>
        </p:txBody>
      </p:sp>
      <p:sp>
        <p:nvSpPr>
          <p:cNvPr id="3" name="Content Placeholder 2"/>
          <p:cNvSpPr>
            <a:spLocks noGrp="1"/>
          </p:cNvSpPr>
          <p:nvPr>
            <p:ph idx="1"/>
          </p:nvPr>
        </p:nvSpPr>
        <p:spPr>
          <a:xfrm>
            <a:off x="228600" y="1600200"/>
            <a:ext cx="3962400" cy="4709160"/>
          </a:xfrm>
          <a:ln>
            <a:noFill/>
          </a:ln>
        </p:spPr>
        <p:txBody>
          <a:bodyPr>
            <a:normAutofit lnSpcReduction="10000"/>
          </a:bodyPr>
          <a:lstStyle/>
          <a:p>
            <a:r>
              <a:rPr lang="en-US" dirty="0" smtClean="0">
                <a:solidFill>
                  <a:schemeClr val="bg1"/>
                </a:solidFill>
              </a:rPr>
              <a:t>Post-test Results: </a:t>
            </a:r>
            <a:r>
              <a:rPr lang="en-US" b="1" dirty="0" smtClean="0">
                <a:solidFill>
                  <a:schemeClr val="bg1"/>
                </a:solidFill>
              </a:rPr>
              <a:t>Both</a:t>
            </a:r>
            <a:r>
              <a:rPr lang="en-US" dirty="0" smtClean="0">
                <a:solidFill>
                  <a:schemeClr val="bg1"/>
                </a:solidFill>
              </a:rPr>
              <a:t> the Treatment Group and the Control Group </a:t>
            </a:r>
            <a:r>
              <a:rPr lang="en-US" b="1" dirty="0" smtClean="0">
                <a:solidFill>
                  <a:schemeClr val="bg1"/>
                </a:solidFill>
              </a:rPr>
              <a:t>made significant progress</a:t>
            </a:r>
            <a:r>
              <a:rPr lang="en-US" dirty="0" smtClean="0">
                <a:solidFill>
                  <a:schemeClr val="bg1"/>
                </a:solidFill>
              </a:rPr>
              <a:t>. </a:t>
            </a:r>
          </a:p>
          <a:p>
            <a:pPr lvl="1">
              <a:buFont typeface="Arial" pitchFamily="34" charset="0"/>
              <a:buChar char="•"/>
            </a:pPr>
            <a:r>
              <a:rPr lang="en-US" b="1" dirty="0" smtClean="0">
                <a:solidFill>
                  <a:srgbClr val="C00000"/>
                </a:solidFill>
              </a:rPr>
              <a:t>Control Group Improvement: 7.30 points, on average</a:t>
            </a:r>
          </a:p>
          <a:p>
            <a:pPr lvl="1">
              <a:buFont typeface="Arial" pitchFamily="34" charset="0"/>
              <a:buChar char="•"/>
            </a:pPr>
            <a:r>
              <a:rPr lang="en-US" b="1" dirty="0" smtClean="0">
                <a:solidFill>
                  <a:srgbClr val="C00000"/>
                </a:solidFill>
              </a:rPr>
              <a:t>Treatment Group Improvement: 20.15 points, on average.  </a:t>
            </a:r>
          </a:p>
          <a:p>
            <a:endParaRPr lang="en-US" dirty="0">
              <a:solidFill>
                <a:schemeClr val="bg1"/>
              </a:solidFill>
            </a:endParaRPr>
          </a:p>
        </p:txBody>
      </p:sp>
      <p:sp>
        <p:nvSpPr>
          <p:cNvPr id="4" name="Footer Placeholder 3"/>
          <p:cNvSpPr>
            <a:spLocks noGrp="1"/>
          </p:cNvSpPr>
          <p:nvPr>
            <p:ph type="ftr" sz="quarter" idx="11"/>
          </p:nvPr>
        </p:nvSpPr>
        <p:spPr>
          <a:xfrm>
            <a:off x="2819400" y="6416675"/>
            <a:ext cx="32004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31</a:t>
            </a:fld>
            <a:endParaRPr lang="en-US"/>
          </a:p>
        </p:txBody>
      </p:sp>
      <p:sp>
        <p:nvSpPr>
          <p:cNvPr id="6" name="Title 3"/>
          <p:cNvSpPr txBox="1">
            <a:spLocks/>
          </p:cNvSpPr>
          <p:nvPr/>
        </p:nvSpPr>
        <p:spPr>
          <a:xfrm>
            <a:off x="-171450" y="0"/>
            <a:ext cx="9525000" cy="14478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sz="2800"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Students make </a:t>
            </a:r>
            <a:r>
              <a:rPr lang="en-US" sz="2800" i="1" dirty="0" smtClean="0">
                <a:solidFill>
                  <a:schemeClr val="bg1"/>
                </a:solidFill>
                <a:effectLst>
                  <a:outerShdw blurRad="38100" dist="38100" dir="2700000" algn="tl">
                    <a:srgbClr val="000000">
                      <a:alpha val="43137"/>
                    </a:srgbClr>
                  </a:outerShdw>
                </a:effectLst>
                <a:latin typeface="Times New Roman" pitchFamily="18" charset="0"/>
                <a:cs typeface="Times New Roman" pitchFamily="18" charset="0"/>
              </a:rPr>
              <a:t>significant improvement</a:t>
            </a:r>
            <a:r>
              <a:rPr lang="en-US" sz="2800"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 in </a:t>
            </a:r>
          </a:p>
          <a:p>
            <a:pPr algn="l"/>
            <a:r>
              <a:rPr lang="en-US" sz="2800"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	</a:t>
            </a:r>
            <a:r>
              <a:rPr lang="en-US" sz="2800"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IL Skills in Eng112</a:t>
            </a:r>
            <a:endParaRPr lang="en-US" sz="2800"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Content Placeholder 2"/>
          <p:cNvSpPr txBox="1">
            <a:spLocks/>
          </p:cNvSpPr>
          <p:nvPr/>
        </p:nvSpPr>
        <p:spPr>
          <a:xfrm>
            <a:off x="4800600" y="1600200"/>
            <a:ext cx="3962400" cy="4709160"/>
          </a:xfrm>
          <a:prstGeom prst="rect">
            <a:avLst/>
          </a:prstGeom>
          <a:ln>
            <a:noFill/>
          </a:ln>
        </p:spPr>
        <p:txBody>
          <a:bodyPr vert="horz">
            <a:normAutofit fontScale="92500"/>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dirty="0" smtClean="0">
                <a:solidFill>
                  <a:schemeClr val="bg1"/>
                </a:solidFill>
              </a:rPr>
              <a:t>Treatment Group achieved a solid level of “competency” in research skills, scoring 76%, on average. </a:t>
            </a:r>
          </a:p>
          <a:p>
            <a:r>
              <a:rPr lang="en-US" dirty="0" smtClean="0">
                <a:solidFill>
                  <a:schemeClr val="bg1"/>
                </a:solidFill>
              </a:rPr>
              <a:t>Control Group neared “competency,” scoring 66%, on average. </a:t>
            </a:r>
          </a:p>
          <a:p>
            <a:endParaRPr lang="en-US" dirty="0">
              <a:solidFill>
                <a:schemeClr val="bg1"/>
              </a:solidFill>
            </a:endParaRPr>
          </a:p>
        </p:txBody>
      </p:sp>
      <p:sp>
        <p:nvSpPr>
          <p:cNvPr id="8" name="Rounded Rectangle 7"/>
          <p:cNvSpPr/>
          <p:nvPr/>
        </p:nvSpPr>
        <p:spPr>
          <a:xfrm>
            <a:off x="152400" y="1524000"/>
            <a:ext cx="4114800" cy="47853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648200" y="1576316"/>
            <a:ext cx="4114800" cy="47853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rot="275090">
            <a:off x="381000" y="304800"/>
            <a:ext cx="8305800" cy="6324600"/>
          </a:xfrm>
          <a:prstGeom prst="roundRect">
            <a:avLst/>
          </a:prstGeom>
          <a:solidFill>
            <a:srgbClr val="99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990600"/>
            <a:ext cx="5867399" cy="487680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726067" y="1524000"/>
            <a:ext cx="7848600" cy="4800600"/>
          </a:xfrm>
          <a:prstGeom prst="roundRect">
            <a:avLst/>
          </a:prstGeom>
          <a:solidFill>
            <a:srgbClr val="99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pPr algn="l"/>
            <a:r>
              <a:rPr lang="en-US" sz="3200" dirty="0" smtClean="0">
                <a:solidFill>
                  <a:schemeClr val="tx1"/>
                </a:solidFill>
              </a:rPr>
              <a:t>Significant and Observable  Effects for African American Students</a:t>
            </a:r>
            <a:endParaRPr lang="en-US" sz="3200" dirty="0">
              <a:solidFill>
                <a:schemeClr val="tx1"/>
              </a:solidFill>
            </a:endParaRPr>
          </a:p>
        </p:txBody>
      </p:sp>
      <p:sp>
        <p:nvSpPr>
          <p:cNvPr id="4" name="Footer Placeholder 3"/>
          <p:cNvSpPr>
            <a:spLocks noGrp="1"/>
          </p:cNvSpPr>
          <p:nvPr>
            <p:ph type="ftr" sz="quarter" idx="11"/>
          </p:nvPr>
        </p:nvSpPr>
        <p:spPr>
          <a:xfrm>
            <a:off x="2971800" y="64166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33</a:t>
            </a:fld>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797" y="2164800"/>
            <a:ext cx="6405139" cy="3671400"/>
          </a:xfrm>
          <a:prstGeom prst="rect">
            <a:avLst/>
          </a:prstGeom>
          <a:noFill/>
          <a:ln>
            <a:noFill/>
          </a:ln>
        </p:spPr>
      </p:pic>
      <p:sp>
        <p:nvSpPr>
          <p:cNvPr id="7" name="Title 3"/>
          <p:cNvSpPr txBox="1">
            <a:spLocks/>
          </p:cNvSpPr>
          <p:nvPr/>
        </p:nvSpPr>
        <p:spPr>
          <a:xfrm>
            <a:off x="-209550" y="0"/>
            <a:ext cx="9525000" cy="14478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sz="2400" b="1" dirty="0" smtClean="0">
                <a:ln w="6350">
                  <a:noFill/>
                </a:ln>
                <a:solidFill>
                  <a:prstClr val="white"/>
                </a:solidFill>
                <a:effectLst>
                  <a:outerShdw blurRad="114300" dist="101600" dir="2700000" algn="tl" rotWithShape="0">
                    <a:srgbClr val="000000">
                      <a:alpha val="40000"/>
                    </a:srgbClr>
                  </a:outerShdw>
                </a:effectLst>
                <a:latin typeface="Lucida Sans"/>
                <a:ea typeface="+mj-ea"/>
                <a:cs typeface="+mj-cs"/>
              </a:rPr>
              <a:t>	</a:t>
            </a:r>
            <a:r>
              <a:rPr lang="en-US" sz="3200" dirty="0" smtClean="0">
                <a:ln w="6350">
                  <a:noFill/>
                </a:ln>
                <a:solidFill>
                  <a:prstClr val="white"/>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Significant </a:t>
            </a:r>
            <a:r>
              <a:rPr lang="en-US" sz="3200" dirty="0">
                <a:ln w="6350">
                  <a:noFill/>
                </a:ln>
                <a:solidFill>
                  <a:prstClr val="white"/>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and Observable </a:t>
            </a:r>
            <a:r>
              <a:rPr lang="en-US" sz="3200" dirty="0" smtClean="0">
                <a:ln w="6350">
                  <a:noFill/>
                </a:ln>
                <a:solidFill>
                  <a:prstClr val="white"/>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Effects </a:t>
            </a:r>
            <a:r>
              <a:rPr lang="en-US" sz="3200" dirty="0">
                <a:ln w="6350">
                  <a:noFill/>
                </a:ln>
                <a:solidFill>
                  <a:prstClr val="white"/>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for </a:t>
            </a:r>
            <a:r>
              <a:rPr lang="en-US" sz="3200" dirty="0" smtClean="0">
                <a:ln w="6350">
                  <a:noFill/>
                </a:ln>
                <a:solidFill>
                  <a:prstClr val="white"/>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African 	American Students</a:t>
            </a:r>
            <a:endParaRPr lang="en-US" sz="3200" dirty="0">
              <a:solidFill>
                <a:prstClr val="white"/>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The Good News</a:t>
            </a:r>
            <a:endParaRPr lang="en-US" dirty="0">
              <a:solidFill>
                <a:srgbClr val="C00000"/>
              </a:solidFill>
            </a:endParaRPr>
          </a:p>
        </p:txBody>
      </p:sp>
      <p:sp>
        <p:nvSpPr>
          <p:cNvPr id="3" name="Content Placeholder 2"/>
          <p:cNvSpPr>
            <a:spLocks noGrp="1"/>
          </p:cNvSpPr>
          <p:nvPr>
            <p:ph idx="1"/>
          </p:nvPr>
        </p:nvSpPr>
        <p:spPr>
          <a:xfrm>
            <a:off x="266700" y="1600200"/>
            <a:ext cx="3886200" cy="4709160"/>
          </a:xfrm>
          <a:ln>
            <a:noFill/>
          </a:ln>
        </p:spPr>
        <p:txBody>
          <a:bodyPr>
            <a:normAutofit fontScale="85000" lnSpcReduction="20000"/>
          </a:bodyPr>
          <a:lstStyle/>
          <a:p>
            <a:pPr lvl="0"/>
            <a:r>
              <a:rPr lang="en-US" dirty="0" smtClean="0">
                <a:solidFill>
                  <a:schemeClr val="bg1"/>
                </a:solidFill>
              </a:rPr>
              <a:t>ENG112 is having a direct &amp; significant impact on student learning outcomes in the area of information literacy.</a:t>
            </a:r>
          </a:p>
          <a:p>
            <a:endParaRPr lang="en-US" dirty="0" smtClean="0">
              <a:solidFill>
                <a:schemeClr val="bg1"/>
              </a:solidFill>
            </a:endParaRPr>
          </a:p>
          <a:p>
            <a:pPr lvl="0"/>
            <a:r>
              <a:rPr lang="en-US" dirty="0" smtClean="0">
                <a:solidFill>
                  <a:schemeClr val="bg1"/>
                </a:solidFill>
              </a:rPr>
              <a:t>The integration of online library research guides within ENG112 results in even </a:t>
            </a:r>
            <a:r>
              <a:rPr lang="en-US" b="1" dirty="0" smtClean="0">
                <a:solidFill>
                  <a:schemeClr val="bg1"/>
                </a:solidFill>
              </a:rPr>
              <a:t>more significant gains</a:t>
            </a:r>
            <a:r>
              <a:rPr lang="en-US" dirty="0" smtClean="0">
                <a:solidFill>
                  <a:schemeClr val="bg1"/>
                </a:solidFill>
              </a:rPr>
              <a:t> for students in research skills.</a:t>
            </a:r>
          </a:p>
          <a:p>
            <a:endParaRPr lang="en-US" dirty="0" smtClean="0">
              <a:solidFill>
                <a:schemeClr val="bg1"/>
              </a:solidFill>
            </a:endParaRPr>
          </a:p>
          <a:p>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J. Sargeant Reynolds Community College</a:t>
            </a:r>
            <a:endParaRPr lang="en-US"/>
          </a:p>
        </p:txBody>
      </p:sp>
      <p:sp>
        <p:nvSpPr>
          <p:cNvPr id="5" name="Slide Number Placeholder 4"/>
          <p:cNvSpPr>
            <a:spLocks noGrp="1"/>
          </p:cNvSpPr>
          <p:nvPr>
            <p:ph type="sldNum" sz="quarter" idx="12"/>
          </p:nvPr>
        </p:nvSpPr>
        <p:spPr/>
        <p:txBody>
          <a:bodyPr/>
          <a:lstStyle/>
          <a:p>
            <a:fld id="{F58C708F-6F46-495F-A43C-7E3A4E564205}" type="slidenum">
              <a:rPr lang="en-US" smtClean="0"/>
              <a:pPr/>
              <a:t>34</a:t>
            </a:fld>
            <a:endParaRPr lang="en-US"/>
          </a:p>
        </p:txBody>
      </p:sp>
      <p:sp>
        <p:nvSpPr>
          <p:cNvPr id="6" name="Title 3"/>
          <p:cNvSpPr txBox="1">
            <a:spLocks/>
          </p:cNvSpPr>
          <p:nvPr/>
        </p:nvSpPr>
        <p:spPr>
          <a:xfrm>
            <a:off x="-247650"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The Good News</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Content Placeholder 2"/>
          <p:cNvSpPr txBox="1">
            <a:spLocks/>
          </p:cNvSpPr>
          <p:nvPr/>
        </p:nvSpPr>
        <p:spPr>
          <a:xfrm>
            <a:off x="4619625" y="1617260"/>
            <a:ext cx="4114800" cy="4709160"/>
          </a:xfrm>
          <a:prstGeom prst="rect">
            <a:avLst/>
          </a:prstGeom>
          <a:ln>
            <a:noFill/>
          </a:ln>
        </p:spPr>
        <p:txBody>
          <a:bodyPr vert="horz">
            <a:normAutofit fontScale="77500" lnSpcReduction="20000"/>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dirty="0" smtClean="0">
                <a:solidFill>
                  <a:schemeClr val="bg1"/>
                </a:solidFill>
              </a:rPr>
              <a:t>African American students begin ENG112 with a skills disadvantage when compared to Caucasian students &amp; to students classified as “Other.” However, African American students make: </a:t>
            </a:r>
          </a:p>
          <a:p>
            <a:pPr lvl="2">
              <a:buFont typeface="Wingdings"/>
              <a:buNone/>
            </a:pPr>
            <a:r>
              <a:rPr lang="en-US" sz="2600" dirty="0" smtClean="0">
                <a:solidFill>
                  <a:schemeClr val="bg1"/>
                </a:solidFill>
              </a:rPr>
              <a:t>1. the most significant gain in learning by the end of a semester, </a:t>
            </a:r>
          </a:p>
          <a:p>
            <a:pPr lvl="2">
              <a:buFont typeface="Wingdings"/>
              <a:buNone/>
            </a:pPr>
            <a:r>
              <a:rPr lang="en-US" sz="2600" dirty="0" smtClean="0">
                <a:solidFill>
                  <a:schemeClr val="bg1"/>
                </a:solidFill>
              </a:rPr>
              <a:t>2. surpass the “Other” category, and </a:t>
            </a:r>
          </a:p>
          <a:p>
            <a:pPr lvl="2">
              <a:buFont typeface="Wingdings"/>
              <a:buNone/>
            </a:pPr>
            <a:r>
              <a:rPr lang="en-US" sz="2600" dirty="0" smtClean="0">
                <a:solidFill>
                  <a:schemeClr val="bg1"/>
                </a:solidFill>
              </a:rPr>
              <a:t>3. reach very close to “competency” level by time of post-test. </a:t>
            </a:r>
          </a:p>
          <a:p>
            <a:endParaRPr lang="en-US" dirty="0">
              <a:solidFill>
                <a:schemeClr val="bg1"/>
              </a:solidFill>
            </a:endParaRPr>
          </a:p>
        </p:txBody>
      </p:sp>
      <p:sp>
        <p:nvSpPr>
          <p:cNvPr id="8" name="Rounded Rectangle 7"/>
          <p:cNvSpPr/>
          <p:nvPr/>
        </p:nvSpPr>
        <p:spPr>
          <a:xfrm>
            <a:off x="152400" y="1524000"/>
            <a:ext cx="4114800" cy="47853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514850" y="1524000"/>
            <a:ext cx="4324350" cy="478536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C00000"/>
                </a:solidFill>
              </a:rPr>
              <a:t>Testimony of a Former Student</a:t>
            </a:r>
            <a:endParaRPr lang="en-US" dirty="0">
              <a:solidFill>
                <a:srgbClr val="C00000"/>
              </a:solidFill>
            </a:endParaRPr>
          </a:p>
        </p:txBody>
      </p:sp>
      <p:sp>
        <p:nvSpPr>
          <p:cNvPr id="3" name="Content Placeholder 2"/>
          <p:cNvSpPr>
            <a:spLocks noGrp="1"/>
          </p:cNvSpPr>
          <p:nvPr>
            <p:ph idx="1"/>
          </p:nvPr>
        </p:nvSpPr>
        <p:spPr>
          <a:xfrm>
            <a:off x="533400" y="1676400"/>
            <a:ext cx="8229600" cy="4709160"/>
          </a:xfrm>
          <a:ln>
            <a:noFill/>
          </a:ln>
        </p:spPr>
        <p:txBody>
          <a:bodyPr>
            <a:normAutofit fontScale="92500" lnSpcReduction="20000"/>
          </a:bodyPr>
          <a:lstStyle/>
          <a:p>
            <a:pPr marL="0" indent="0">
              <a:buNone/>
            </a:pPr>
            <a:r>
              <a:rPr lang="en-US" dirty="0" smtClean="0">
                <a:solidFill>
                  <a:schemeClr val="bg1"/>
                </a:solidFill>
              </a:rPr>
              <a:t>Hey Mr. JSRCC Instructor, </a:t>
            </a:r>
          </a:p>
          <a:p>
            <a:pPr marL="0" indent="0">
              <a:buNone/>
            </a:pPr>
            <a:r>
              <a:rPr lang="en-US" dirty="0" smtClean="0">
                <a:solidFill>
                  <a:schemeClr val="bg1"/>
                </a:solidFill>
              </a:rPr>
              <a:t> </a:t>
            </a:r>
          </a:p>
          <a:p>
            <a:pPr marL="0" indent="0">
              <a:buNone/>
            </a:pPr>
            <a:r>
              <a:rPr lang="en-US" dirty="0" smtClean="0">
                <a:solidFill>
                  <a:schemeClr val="bg1"/>
                </a:solidFill>
              </a:rPr>
              <a:t>Just wanted to let you know that at JMU we had to take a information skills test and go through all of these modules. I didn't even have to go through any of the modules because we already did basically the same thing in your class this spring. Passed with scores of 4, 4, 5, 4 and 4 out of 5. </a:t>
            </a:r>
          </a:p>
          <a:p>
            <a:pPr marL="0" indent="0">
              <a:buNone/>
            </a:pPr>
            <a:r>
              <a:rPr lang="en-US" dirty="0" smtClean="0">
                <a:solidFill>
                  <a:schemeClr val="bg1"/>
                </a:solidFill>
              </a:rPr>
              <a:t> </a:t>
            </a:r>
          </a:p>
          <a:p>
            <a:pPr marL="0" indent="0">
              <a:buNone/>
            </a:pPr>
            <a:r>
              <a:rPr lang="en-US" dirty="0" smtClean="0">
                <a:solidFill>
                  <a:schemeClr val="bg1"/>
                </a:solidFill>
              </a:rPr>
              <a:t>Thanks!!!!!!!!</a:t>
            </a:r>
          </a:p>
          <a:p>
            <a:pPr marL="0" indent="0">
              <a:buNone/>
            </a:pPr>
            <a:r>
              <a:rPr lang="en-US" dirty="0" smtClean="0">
                <a:solidFill>
                  <a:schemeClr val="bg1"/>
                </a:solidFill>
              </a:rPr>
              <a:t> </a:t>
            </a:r>
          </a:p>
          <a:p>
            <a:pPr marL="0" indent="0">
              <a:buNone/>
            </a:pPr>
            <a:r>
              <a:rPr lang="en-US" dirty="0" smtClean="0">
                <a:solidFill>
                  <a:schemeClr val="bg1"/>
                </a:solidFill>
              </a:rPr>
              <a:t>Former JSRCC Student</a:t>
            </a:r>
          </a:p>
          <a:p>
            <a:pPr marL="0" indent="0">
              <a:buNone/>
            </a:pPr>
            <a:endParaRPr lang="en-US" dirty="0">
              <a:solidFill>
                <a:schemeClr val="bg1"/>
              </a:solidFill>
            </a:endParaRPr>
          </a:p>
        </p:txBody>
      </p:sp>
      <p:sp>
        <p:nvSpPr>
          <p:cNvPr id="4" name="Footer Placeholder 3"/>
          <p:cNvSpPr>
            <a:spLocks noGrp="1"/>
          </p:cNvSpPr>
          <p:nvPr>
            <p:ph type="ftr" sz="quarter" idx="11"/>
          </p:nvPr>
        </p:nvSpPr>
        <p:spPr>
          <a:xfrm>
            <a:off x="2895600" y="6416675"/>
            <a:ext cx="3124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35</a:t>
            </a:fld>
            <a:endParaRPr lang="en-US"/>
          </a:p>
        </p:txBody>
      </p:sp>
      <p:sp>
        <p:nvSpPr>
          <p:cNvPr id="6" name="Title 3"/>
          <p:cNvSpPr txBox="1">
            <a:spLocks/>
          </p:cNvSpPr>
          <p:nvPr/>
        </p:nvSpPr>
        <p:spPr>
          <a:xfrm>
            <a:off x="-247650"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sz="4300"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Testimony of a Former Student</a:t>
            </a:r>
            <a:endParaRPr lang="en-US" sz="4300"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ounded Rectangle 6"/>
          <p:cNvSpPr/>
          <p:nvPr/>
        </p:nvSpPr>
        <p:spPr>
          <a:xfrm>
            <a:off x="152400" y="1447800"/>
            <a:ext cx="8763000" cy="48006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chemeClr val="tx1"/>
                </a:solidFill>
              </a:rPr>
              <a:t>What We Learned and </a:t>
            </a:r>
            <a:br>
              <a:rPr lang="en-US" dirty="0" smtClean="0">
                <a:solidFill>
                  <a:schemeClr val="tx1"/>
                </a:solidFill>
              </a:rPr>
            </a:br>
            <a:r>
              <a:rPr lang="en-US" dirty="0" smtClean="0">
                <a:solidFill>
                  <a:schemeClr val="tx1"/>
                </a:solidFill>
              </a:rPr>
              <a:t>Where We are Going</a:t>
            </a:r>
            <a:endParaRPr lang="en-US" dirty="0">
              <a:solidFill>
                <a:schemeClr val="tx1"/>
              </a:solidFill>
            </a:endParaRPr>
          </a:p>
        </p:txBody>
      </p:sp>
      <p:sp>
        <p:nvSpPr>
          <p:cNvPr id="3" name="Content Placeholder 2"/>
          <p:cNvSpPr>
            <a:spLocks noGrp="1"/>
          </p:cNvSpPr>
          <p:nvPr>
            <p:ph idx="1"/>
          </p:nvPr>
        </p:nvSpPr>
        <p:spPr>
          <a:noFill/>
          <a:ln>
            <a:noFill/>
          </a:ln>
        </p:spPr>
        <p:txBody>
          <a:bodyPr>
            <a:normAutofit fontScale="92500" lnSpcReduction="10000"/>
          </a:bodyPr>
          <a:lstStyle/>
          <a:p>
            <a:r>
              <a:rPr lang="en-US" dirty="0" smtClean="0">
                <a:solidFill>
                  <a:schemeClr val="bg1"/>
                </a:solidFill>
              </a:rPr>
              <a:t>The data supports the need to initiate policy discussions now for the </a:t>
            </a:r>
            <a:r>
              <a:rPr lang="en-US" i="1" dirty="0" smtClean="0">
                <a:solidFill>
                  <a:schemeClr val="bg1"/>
                </a:solidFill>
              </a:rPr>
              <a:t>effective integration and delivery</a:t>
            </a:r>
            <a:r>
              <a:rPr lang="en-US" dirty="0" smtClean="0">
                <a:solidFill>
                  <a:schemeClr val="bg1"/>
                </a:solidFill>
              </a:rPr>
              <a:t> of information literacy skills to students throughout the curriculum.</a:t>
            </a:r>
          </a:p>
          <a:p>
            <a:pPr>
              <a:buNone/>
            </a:pPr>
            <a:endParaRPr lang="en-US" dirty="0" smtClean="0">
              <a:solidFill>
                <a:schemeClr val="bg1"/>
              </a:solidFill>
            </a:endParaRPr>
          </a:p>
          <a:p>
            <a:r>
              <a:rPr lang="en-US" dirty="0" smtClean="0">
                <a:solidFill>
                  <a:schemeClr val="bg1"/>
                </a:solidFill>
              </a:rPr>
              <a:t>English Department faculty will develop a task force to promote the systematic integration of all library research guides within all ENG112 sections.</a:t>
            </a:r>
          </a:p>
          <a:p>
            <a:endParaRPr lang="en-US" dirty="0" smtClean="0">
              <a:solidFill>
                <a:schemeClr val="bg1"/>
              </a:solidFill>
            </a:endParaRPr>
          </a:p>
          <a:p>
            <a:r>
              <a:rPr lang="en-US" dirty="0" smtClean="0">
                <a:solidFill>
                  <a:schemeClr val="bg1"/>
                </a:solidFill>
              </a:rPr>
              <a:t>Other discipline faculty are being introduced to the effective integration of the Library Research Guides.</a:t>
            </a:r>
          </a:p>
          <a:p>
            <a:endParaRPr lang="en-US" dirty="0"/>
          </a:p>
        </p:txBody>
      </p:sp>
      <p:sp>
        <p:nvSpPr>
          <p:cNvPr id="4" name="Footer Placeholder 3"/>
          <p:cNvSpPr>
            <a:spLocks noGrp="1"/>
          </p:cNvSpPr>
          <p:nvPr>
            <p:ph type="ftr" sz="quarter" idx="11"/>
          </p:nvPr>
        </p:nvSpPr>
        <p:spPr>
          <a:xfrm>
            <a:off x="2971800" y="64166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36</a:t>
            </a:fld>
            <a:endParaRPr lang="en-US"/>
          </a:p>
        </p:txBody>
      </p:sp>
      <p:sp>
        <p:nvSpPr>
          <p:cNvPr id="6" name="Title 3"/>
          <p:cNvSpPr txBox="1">
            <a:spLocks/>
          </p:cNvSpPr>
          <p:nvPr/>
        </p:nvSpPr>
        <p:spPr>
          <a:xfrm>
            <a:off x="-209550" y="0"/>
            <a:ext cx="9525000" cy="1447800"/>
          </a:xfrm>
          <a:prstGeom prst="roundRect">
            <a:avLst/>
          </a:prstGeom>
          <a:solidFill>
            <a:srgbClr val="8C0808"/>
          </a:solidFill>
          <a:ln w="25400" cap="flat" cmpd="sng" algn="ctr">
            <a:noFill/>
            <a:prstDash val="solid"/>
          </a:ln>
          <a:effectLst/>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sz="39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What We Learned and </a:t>
            </a:r>
            <a:br>
              <a:rPr lang="en-US" sz="39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br>
            <a:r>
              <a:rPr lang="en-US" sz="3900"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Where </a:t>
            </a:r>
            <a:r>
              <a:rPr lang="en-US" sz="3900" dirty="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We are Going</a:t>
            </a:r>
            <a:endParaRPr lang="en-US" sz="3900"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7" name="Rounded Rectangle 6"/>
          <p:cNvSpPr/>
          <p:nvPr/>
        </p:nvSpPr>
        <p:spPr>
          <a:xfrm>
            <a:off x="316173" y="1524000"/>
            <a:ext cx="8610600" cy="48768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endParaRPr lang="en-US" dirty="0">
              <a:solidFill>
                <a:srgbClr val="C00000"/>
              </a:solidFill>
            </a:endParaRPr>
          </a:p>
        </p:txBody>
      </p:sp>
      <p:sp>
        <p:nvSpPr>
          <p:cNvPr id="3" name="Content Placeholder 2"/>
          <p:cNvSpPr>
            <a:spLocks noGrp="1"/>
          </p:cNvSpPr>
          <p:nvPr>
            <p:ph idx="1"/>
          </p:nvPr>
        </p:nvSpPr>
        <p:spPr>
          <a:xfrm>
            <a:off x="428625" y="1409700"/>
            <a:ext cx="8229600" cy="5105400"/>
          </a:xfrm>
          <a:noFill/>
          <a:effectLst>
            <a:softEdge rad="127000"/>
          </a:effectLst>
        </p:spPr>
        <p:txBody>
          <a:bodyPr>
            <a:normAutofit fontScale="92500"/>
          </a:bodyPr>
          <a:lstStyle/>
          <a:p>
            <a:pPr marL="628650" lvl="1" indent="-171450">
              <a:lnSpc>
                <a:spcPct val="110000"/>
              </a:lnSpc>
              <a:buNone/>
            </a:pPr>
            <a:r>
              <a:rPr lang="en-US" dirty="0" smtClean="0">
                <a:solidFill>
                  <a:schemeClr val="bg1"/>
                </a:solidFill>
              </a:rPr>
              <a:t>late 1990s 		</a:t>
            </a:r>
            <a:r>
              <a:rPr lang="en-US" baseline="0" dirty="0" smtClean="0">
                <a:solidFill>
                  <a:schemeClr val="bg1"/>
                </a:solidFill>
              </a:rPr>
              <a:t>Governor’s Blue</a:t>
            </a:r>
            <a:r>
              <a:rPr lang="en-US" dirty="0" smtClean="0">
                <a:solidFill>
                  <a:schemeClr val="bg1"/>
                </a:solidFill>
              </a:rPr>
              <a:t> Ribbon Commission 			presents a charge to higher education 			institutions</a:t>
            </a:r>
          </a:p>
          <a:p>
            <a:pPr marL="628650" lvl="1" indent="-171450">
              <a:lnSpc>
                <a:spcPct val="110000"/>
              </a:lnSpc>
              <a:buNone/>
            </a:pPr>
            <a:r>
              <a:rPr lang="en-US" dirty="0" smtClean="0">
                <a:solidFill>
                  <a:schemeClr val="bg1"/>
                </a:solidFill>
              </a:rPr>
              <a:t>2000		State Council of Higher Education 				for Virginia (SCHEV) establishes 				regular assessment </a:t>
            </a:r>
            <a:r>
              <a:rPr lang="en-US" dirty="0">
                <a:solidFill>
                  <a:schemeClr val="bg1"/>
                </a:solidFill>
              </a:rPr>
              <a:t>&amp;</a:t>
            </a:r>
            <a:r>
              <a:rPr lang="en-US" dirty="0" smtClean="0">
                <a:solidFill>
                  <a:schemeClr val="bg1"/>
                </a:solidFill>
              </a:rPr>
              <a:t> reporting 				requirements for core competencies </a:t>
            </a:r>
          </a:p>
          <a:p>
            <a:pPr marL="628650" lvl="1" indent="-171450">
              <a:buNone/>
            </a:pPr>
            <a:r>
              <a:rPr lang="en-US" baseline="0" dirty="0" smtClean="0">
                <a:solidFill>
                  <a:schemeClr val="bg1"/>
                </a:solidFill>
              </a:rPr>
              <a:t>2002		</a:t>
            </a:r>
            <a:r>
              <a:rPr lang="en-US" dirty="0" smtClean="0">
                <a:solidFill>
                  <a:schemeClr val="bg1"/>
                </a:solidFill>
              </a:rPr>
              <a:t>Virginia Community College System 			(</a:t>
            </a:r>
            <a:r>
              <a:rPr lang="en-US" baseline="0" dirty="0" smtClean="0">
                <a:solidFill>
                  <a:schemeClr val="bg1"/>
                </a:solidFill>
              </a:rPr>
              <a:t>VCCS)  Task</a:t>
            </a:r>
            <a:r>
              <a:rPr lang="en-US" dirty="0">
                <a:solidFill>
                  <a:schemeClr val="bg1"/>
                </a:solidFill>
              </a:rPr>
              <a:t> </a:t>
            </a:r>
            <a:r>
              <a:rPr lang="en-US" dirty="0" smtClean="0">
                <a:solidFill>
                  <a:schemeClr val="bg1"/>
                </a:solidFill>
              </a:rPr>
              <a:t>Force develops 				guidelines for assessing core 					competencies</a:t>
            </a:r>
          </a:p>
          <a:p>
            <a:pPr marL="628650" lvl="1" indent="-171450">
              <a:buNone/>
            </a:pPr>
            <a:r>
              <a:rPr lang="en-US" baseline="0" dirty="0" smtClean="0">
                <a:solidFill>
                  <a:schemeClr val="bg1"/>
                </a:solidFill>
              </a:rPr>
              <a:t>2003</a:t>
            </a:r>
            <a:r>
              <a:rPr lang="en-US" dirty="0" smtClean="0">
                <a:solidFill>
                  <a:schemeClr val="bg1"/>
                </a:solidFill>
              </a:rPr>
              <a:t>		VCCS administers James Madison 				University’s </a:t>
            </a:r>
            <a:r>
              <a:rPr lang="en-US" b="1" dirty="0" smtClean="0">
                <a:solidFill>
                  <a:srgbClr val="C00000"/>
                </a:solidFill>
              </a:rPr>
              <a:t>Information Literacy Test</a:t>
            </a:r>
          </a:p>
          <a:p>
            <a:pPr marL="457200" lvl="1" indent="0">
              <a:buNone/>
            </a:pPr>
            <a:endParaRPr lang="en-US" dirty="0"/>
          </a:p>
        </p:txBody>
      </p:sp>
      <p:sp>
        <p:nvSpPr>
          <p:cNvPr id="5" name="Footer Placeholder 4"/>
          <p:cNvSpPr>
            <a:spLocks noGrp="1"/>
          </p:cNvSpPr>
          <p:nvPr>
            <p:ph type="ftr" sz="quarter" idx="11"/>
          </p:nvPr>
        </p:nvSpPr>
        <p:spPr>
          <a:xfrm>
            <a:off x="2895600" y="6416675"/>
            <a:ext cx="35052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4" name="Slide Number Placeholder 3"/>
          <p:cNvSpPr>
            <a:spLocks noGrp="1"/>
          </p:cNvSpPr>
          <p:nvPr>
            <p:ph type="sldNum" sz="quarter" idx="12"/>
          </p:nvPr>
        </p:nvSpPr>
        <p:spPr/>
        <p:txBody>
          <a:bodyPr/>
          <a:lstStyle/>
          <a:p>
            <a:fld id="{F58C708F-6F46-495F-A43C-7E3A4E564205}" type="slidenum">
              <a:rPr lang="en-US" smtClean="0"/>
              <a:pPr/>
              <a:t>4</a:t>
            </a:fld>
            <a:endParaRPr lang="en-US"/>
          </a:p>
        </p:txBody>
      </p:sp>
      <p:cxnSp>
        <p:nvCxnSpPr>
          <p:cNvPr id="7" name="Straight Connector 6"/>
          <p:cNvCxnSpPr/>
          <p:nvPr/>
        </p:nvCxnSpPr>
        <p:spPr>
          <a:xfrm>
            <a:off x="2895600" y="2590800"/>
            <a:ext cx="19050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95600" y="4114800"/>
            <a:ext cx="19050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95600" y="5562600"/>
            <a:ext cx="19050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itle 3"/>
          <p:cNvSpPr txBox="1">
            <a:spLocks/>
          </p:cNvSpPr>
          <p:nvPr/>
        </p:nvSpPr>
        <p:spPr>
          <a:xfrm>
            <a:off x="-219075"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l"/>
            <a:r>
              <a:rPr lang="en-US" dirty="0" smtClean="0">
                <a:solidFill>
                  <a:schemeClr val="tx1"/>
                </a:solidFill>
              </a:rPr>
              <a:t>	</a:t>
            </a:r>
            <a:r>
              <a:rPr lang="en-US"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Impetus</a:t>
            </a:r>
            <a:endParaRPr kumimoji="0" lang="en-US"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Times New Roman" pitchFamily="18" charset="0"/>
              <a:cs typeface="Times New Roman" pitchFamily="18" charset="0"/>
            </a:endParaRPr>
          </a:p>
        </p:txBody>
      </p:sp>
      <p:sp>
        <p:nvSpPr>
          <p:cNvPr id="6" name="Rounded Rectangle 5"/>
          <p:cNvSpPr/>
          <p:nvPr/>
        </p:nvSpPr>
        <p:spPr>
          <a:xfrm>
            <a:off x="457200" y="1371600"/>
            <a:ext cx="8458200" cy="51054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454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endParaRPr lang="en-US" dirty="0">
              <a:solidFill>
                <a:srgbClr val="FF0000"/>
              </a:solidFill>
            </a:endParaRPr>
          </a:p>
        </p:txBody>
      </p:sp>
      <p:sp>
        <p:nvSpPr>
          <p:cNvPr id="7" name="Footer Placeholder 6"/>
          <p:cNvSpPr>
            <a:spLocks noGrp="1"/>
          </p:cNvSpPr>
          <p:nvPr>
            <p:ph type="ftr" sz="quarter" idx="11"/>
          </p:nvPr>
        </p:nvSpPr>
        <p:spPr>
          <a:xfrm>
            <a:off x="2971800" y="64166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6" name="Slide Number Placeholder 5"/>
          <p:cNvSpPr>
            <a:spLocks noGrp="1"/>
          </p:cNvSpPr>
          <p:nvPr>
            <p:ph type="sldNum" sz="quarter" idx="12"/>
          </p:nvPr>
        </p:nvSpPr>
        <p:spPr/>
        <p:txBody>
          <a:bodyPr/>
          <a:lstStyle/>
          <a:p>
            <a:fld id="{F58C708F-6F46-495F-A43C-7E3A4E564205}" type="slidenum">
              <a:rPr lang="en-US" smtClean="0"/>
              <a:pPr/>
              <a:t>5</a:t>
            </a:fld>
            <a:endParaRPr lang="en-US"/>
          </a:p>
        </p:txBody>
      </p:sp>
      <p:sp>
        <p:nvSpPr>
          <p:cNvPr id="4" name="Rectangle 3"/>
          <p:cNvSpPr/>
          <p:nvPr/>
        </p:nvSpPr>
        <p:spPr>
          <a:xfrm>
            <a:off x="1676400" y="2057400"/>
            <a:ext cx="5943600" cy="369332"/>
          </a:xfrm>
          <a:prstGeom prst="rect">
            <a:avLst/>
          </a:prstGeom>
        </p:spPr>
        <p:txBody>
          <a:bodyPr wrap="square">
            <a:spAutoFit/>
          </a:bodyPr>
          <a:lstStyle/>
          <a:p>
            <a:r>
              <a:rPr lang="en-US" dirty="0"/>
              <a:t> </a:t>
            </a:r>
            <a:endParaRPr lang="pl-PL" dirty="0"/>
          </a:p>
        </p:txBody>
      </p:sp>
      <p:graphicFrame>
        <p:nvGraphicFramePr>
          <p:cNvPr id="5" name="Table 4"/>
          <p:cNvGraphicFramePr>
            <a:graphicFrameLocks noGrp="1"/>
          </p:cNvGraphicFramePr>
          <p:nvPr>
            <p:extLst>
              <p:ext uri="{D42A27DB-BD31-4B8C-83A1-F6EECF244321}">
                <p14:modId xmlns:p14="http://schemas.microsoft.com/office/powerpoint/2010/main" val="914776347"/>
              </p:ext>
            </p:extLst>
          </p:nvPr>
        </p:nvGraphicFramePr>
        <p:xfrm>
          <a:off x="762000" y="2057400"/>
          <a:ext cx="7391400" cy="3276598"/>
        </p:xfrm>
        <a:graphic>
          <a:graphicData uri="http://schemas.openxmlformats.org/drawingml/2006/table">
            <a:tbl>
              <a:tblPr>
                <a:tableStyleId>{5C22544A-7EE6-4342-B048-85BDC9FD1C3A}</a:tableStyleId>
              </a:tblPr>
              <a:tblGrid>
                <a:gridCol w="1600200"/>
                <a:gridCol w="1600200"/>
                <a:gridCol w="1508760"/>
                <a:gridCol w="1341120"/>
                <a:gridCol w="1341120"/>
              </a:tblGrid>
              <a:tr h="1456266">
                <a:tc>
                  <a:txBody>
                    <a:bodyPr/>
                    <a:lstStyle/>
                    <a:p>
                      <a:pPr algn="l" fontAlgn="b"/>
                      <a:r>
                        <a:rPr lang="en-US" sz="2800" i="1" u="none" strike="noStrike" dirty="0">
                          <a:effectLst/>
                        </a:rPr>
                        <a:t> </a:t>
                      </a:r>
                      <a:endParaRPr lang="en-US" sz="2800" b="0" i="1"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2400" b="1" u="none" strike="noStrike" dirty="0">
                          <a:solidFill>
                            <a:schemeClr val="accent4">
                              <a:lumMod val="50000"/>
                            </a:schemeClr>
                          </a:solidFill>
                          <a:effectLst/>
                        </a:rPr>
                        <a:t>Number tested</a:t>
                      </a:r>
                      <a:endParaRPr lang="en-US" sz="2400" b="1" i="0" u="none" strike="noStrike" dirty="0">
                        <a:solidFill>
                          <a:schemeClr val="accent4">
                            <a:lumMod val="50000"/>
                          </a:schemeClr>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rtl="0" fontAlgn="ctr"/>
                      <a:r>
                        <a:rPr lang="en-US" sz="2400" b="1" u="none" strike="noStrike" dirty="0">
                          <a:solidFill>
                            <a:schemeClr val="accent4">
                              <a:lumMod val="50000"/>
                            </a:schemeClr>
                          </a:solidFill>
                          <a:effectLst/>
                        </a:rPr>
                        <a:t>Average Score</a:t>
                      </a:r>
                      <a:endParaRPr lang="en-US" sz="2400" b="1" i="0" u="none" strike="noStrike" dirty="0">
                        <a:solidFill>
                          <a:schemeClr val="accent4">
                            <a:lumMod val="50000"/>
                          </a:schemeClr>
                        </a:solidFill>
                        <a:effectLst/>
                        <a:latin typeface="Calibri"/>
                      </a:endParaRPr>
                    </a:p>
                  </a:txBody>
                  <a:tcPr marL="9525" marR="9525" marT="9525" marB="0" anchor="ctr"/>
                </a:tc>
                <a:tc>
                  <a:txBody>
                    <a:bodyPr/>
                    <a:lstStyle/>
                    <a:p>
                      <a:pPr algn="l" rtl="0" fontAlgn="ctr"/>
                      <a:r>
                        <a:rPr lang="en-US" sz="2400" b="1" u="none" strike="noStrike" dirty="0">
                          <a:solidFill>
                            <a:schemeClr val="accent4">
                              <a:lumMod val="50000"/>
                            </a:schemeClr>
                          </a:solidFill>
                          <a:effectLst/>
                        </a:rPr>
                        <a:t>Median Score</a:t>
                      </a:r>
                      <a:endParaRPr lang="en-US" sz="2400" b="1" i="0" u="none" strike="noStrike" dirty="0">
                        <a:solidFill>
                          <a:schemeClr val="accent4">
                            <a:lumMod val="50000"/>
                          </a:schemeClr>
                        </a:solidFill>
                        <a:effectLst/>
                        <a:latin typeface="Calibri"/>
                      </a:endParaRPr>
                    </a:p>
                  </a:txBody>
                  <a:tcPr marL="9525" marR="9525" marT="9525" marB="0" anchor="ctr"/>
                </a:tc>
                <a:tc>
                  <a:txBody>
                    <a:bodyPr/>
                    <a:lstStyle/>
                    <a:p>
                      <a:pPr algn="l" rtl="0" fontAlgn="ctr"/>
                      <a:r>
                        <a:rPr lang="en-US" sz="2400" b="1" u="none" strike="noStrike" dirty="0" smtClean="0">
                          <a:solidFill>
                            <a:schemeClr val="accent4">
                              <a:lumMod val="50000"/>
                            </a:schemeClr>
                          </a:solidFill>
                          <a:effectLst/>
                        </a:rPr>
                        <a:t>Percent</a:t>
                      </a:r>
                      <a:r>
                        <a:rPr lang="en-US" sz="2400" b="1" u="none" strike="noStrike" baseline="0" dirty="0" smtClean="0">
                          <a:solidFill>
                            <a:schemeClr val="accent4">
                              <a:lumMod val="50000"/>
                            </a:schemeClr>
                          </a:solidFill>
                          <a:effectLst/>
                        </a:rPr>
                        <a:t> that </a:t>
                      </a:r>
                      <a:r>
                        <a:rPr lang="en-US" sz="2400" b="1" u="none" strike="noStrike" dirty="0" smtClean="0">
                          <a:solidFill>
                            <a:schemeClr val="accent4">
                              <a:lumMod val="50000"/>
                            </a:schemeClr>
                          </a:solidFill>
                          <a:effectLst/>
                        </a:rPr>
                        <a:t>met </a:t>
                      </a:r>
                      <a:r>
                        <a:rPr lang="en-US" sz="2400" b="1" u="none" strike="noStrike" dirty="0">
                          <a:solidFill>
                            <a:schemeClr val="accent4">
                              <a:lumMod val="50000"/>
                            </a:schemeClr>
                          </a:solidFill>
                          <a:effectLst/>
                        </a:rPr>
                        <a:t>standard</a:t>
                      </a:r>
                      <a:endParaRPr lang="en-US" sz="2400" b="1" i="0" u="none" strike="noStrike" dirty="0">
                        <a:solidFill>
                          <a:schemeClr val="accent4">
                            <a:lumMod val="50000"/>
                          </a:schemeClr>
                        </a:solidFill>
                        <a:effectLst/>
                        <a:latin typeface="Calibri"/>
                      </a:endParaRPr>
                    </a:p>
                  </a:txBody>
                  <a:tcPr marL="9525" marR="9525" marT="9525" marB="0" anchor="ctr"/>
                </a:tc>
              </a:tr>
              <a:tr h="910166">
                <a:tc>
                  <a:txBody>
                    <a:bodyPr/>
                    <a:lstStyle/>
                    <a:p>
                      <a:pPr algn="l" rtl="0" fontAlgn="ctr"/>
                      <a:r>
                        <a:rPr lang="en-US" sz="2800" b="1" u="none" strike="noStrike" dirty="0">
                          <a:solidFill>
                            <a:schemeClr val="accent4">
                              <a:lumMod val="50000"/>
                            </a:schemeClr>
                          </a:solidFill>
                          <a:effectLst/>
                        </a:rPr>
                        <a:t>VCCS</a:t>
                      </a:r>
                      <a:endParaRPr lang="en-US" sz="2800" b="1" i="0" u="none" strike="noStrike" dirty="0">
                        <a:solidFill>
                          <a:schemeClr val="accent4">
                            <a:lumMod val="50000"/>
                          </a:schemeClr>
                        </a:solidFill>
                        <a:effectLst/>
                        <a:latin typeface="Calibri"/>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rtl="0" fontAlgn="ctr"/>
                      <a:r>
                        <a:rPr lang="en-US" sz="2800" u="none" strike="noStrike" dirty="0">
                          <a:effectLst/>
                        </a:rPr>
                        <a:t>3,678</a:t>
                      </a:r>
                      <a:endParaRPr lang="en-US" sz="2800" b="0" i="0" u="none" strike="noStrike" dirty="0">
                        <a:solidFill>
                          <a:srgbClr val="000000"/>
                        </a:solidFill>
                        <a:effectLst/>
                        <a:latin typeface="Calibri"/>
                      </a:endParaRPr>
                    </a:p>
                  </a:txBody>
                  <a:tcPr marL="9525" marR="9525" marT="9525" marB="0" anchor="ctr"/>
                </a:tc>
                <a:tc>
                  <a:txBody>
                    <a:bodyPr/>
                    <a:lstStyle/>
                    <a:p>
                      <a:pPr algn="l" rtl="0" fontAlgn="ctr"/>
                      <a:r>
                        <a:rPr lang="en-US" sz="2800" u="none" strike="noStrike" dirty="0">
                          <a:effectLst/>
                        </a:rPr>
                        <a:t>36.4</a:t>
                      </a:r>
                      <a:endParaRPr lang="en-US" sz="2800" b="0" i="0" u="none" strike="noStrike" dirty="0">
                        <a:solidFill>
                          <a:srgbClr val="000000"/>
                        </a:solidFill>
                        <a:effectLst/>
                        <a:latin typeface="Calibri"/>
                      </a:endParaRPr>
                    </a:p>
                  </a:txBody>
                  <a:tcPr marL="9525" marR="9525" marT="9525" marB="0" anchor="ctr"/>
                </a:tc>
                <a:tc>
                  <a:txBody>
                    <a:bodyPr/>
                    <a:lstStyle/>
                    <a:p>
                      <a:pPr algn="l" rtl="0" fontAlgn="ctr"/>
                      <a:r>
                        <a:rPr lang="en-US" sz="2800" u="none" strike="noStrike" dirty="0">
                          <a:effectLst/>
                        </a:rPr>
                        <a:t>37</a:t>
                      </a:r>
                      <a:endParaRPr lang="en-US" sz="2800" b="0" i="0" u="none" strike="noStrike" dirty="0">
                        <a:solidFill>
                          <a:srgbClr val="000000"/>
                        </a:solidFill>
                        <a:effectLst/>
                        <a:latin typeface="Calibri"/>
                      </a:endParaRPr>
                    </a:p>
                  </a:txBody>
                  <a:tcPr marL="9525" marR="9525" marT="9525" marB="0" anchor="ctr"/>
                </a:tc>
                <a:tc>
                  <a:txBody>
                    <a:bodyPr/>
                    <a:lstStyle/>
                    <a:p>
                      <a:pPr algn="r" rtl="0" fontAlgn="ctr"/>
                      <a:r>
                        <a:rPr lang="en-US" sz="2800" u="none" strike="noStrike" dirty="0">
                          <a:effectLst/>
                        </a:rPr>
                        <a:t>24.40%</a:t>
                      </a:r>
                      <a:endParaRPr lang="en-US" sz="2800" b="0" i="0" u="none" strike="noStrike" dirty="0">
                        <a:solidFill>
                          <a:srgbClr val="000000"/>
                        </a:solidFill>
                        <a:effectLst/>
                        <a:latin typeface="Calibri"/>
                      </a:endParaRPr>
                    </a:p>
                  </a:txBody>
                  <a:tcPr marL="9525" marR="9525" marT="9525" marB="0" anchor="ctr">
                    <a:solidFill>
                      <a:schemeClr val="accent1">
                        <a:lumMod val="75000"/>
                      </a:schemeClr>
                    </a:solidFill>
                  </a:tcPr>
                </a:tc>
              </a:tr>
              <a:tr h="910166">
                <a:tc>
                  <a:txBody>
                    <a:bodyPr/>
                    <a:lstStyle/>
                    <a:p>
                      <a:pPr algn="l" rtl="0" fontAlgn="ctr"/>
                      <a:r>
                        <a:rPr lang="en-US" sz="2800" b="1" u="none" strike="noStrike" dirty="0">
                          <a:solidFill>
                            <a:schemeClr val="accent4">
                              <a:lumMod val="50000"/>
                            </a:schemeClr>
                          </a:solidFill>
                          <a:effectLst/>
                        </a:rPr>
                        <a:t>JSRCC</a:t>
                      </a:r>
                      <a:endParaRPr lang="en-US" sz="2800" b="1" i="0" u="none" strike="noStrike" dirty="0">
                        <a:solidFill>
                          <a:schemeClr val="accent4">
                            <a:lumMod val="50000"/>
                          </a:schemeClr>
                        </a:solidFill>
                        <a:effectLst/>
                        <a:latin typeface="Calibri"/>
                      </a:endParaRPr>
                    </a:p>
                  </a:txBody>
                  <a:tcPr marL="9525" marR="9525" marT="9525" marB="0" anchor="ctr"/>
                </a:tc>
                <a:tc>
                  <a:txBody>
                    <a:bodyPr/>
                    <a:lstStyle/>
                    <a:p>
                      <a:pPr algn="l" rtl="0" fontAlgn="ctr"/>
                      <a:r>
                        <a:rPr lang="en-US" sz="2800" u="none" strike="noStrike">
                          <a:effectLst/>
                        </a:rPr>
                        <a:t>511</a:t>
                      </a:r>
                      <a:endParaRPr lang="en-US" sz="2800" b="0" i="0" u="none" strike="noStrike">
                        <a:solidFill>
                          <a:srgbClr val="000000"/>
                        </a:solidFill>
                        <a:effectLst/>
                        <a:latin typeface="Calibri"/>
                      </a:endParaRPr>
                    </a:p>
                  </a:txBody>
                  <a:tcPr marL="9525" marR="9525" marT="9525" marB="0" anchor="ctr"/>
                </a:tc>
                <a:tc>
                  <a:txBody>
                    <a:bodyPr/>
                    <a:lstStyle/>
                    <a:p>
                      <a:pPr algn="l" rtl="0" fontAlgn="ctr"/>
                      <a:r>
                        <a:rPr lang="en-US" sz="2800" u="none" strike="noStrike">
                          <a:effectLst/>
                        </a:rPr>
                        <a:t>31.18</a:t>
                      </a:r>
                      <a:endParaRPr lang="en-US" sz="2800" b="0" i="0" u="none" strike="noStrike">
                        <a:solidFill>
                          <a:srgbClr val="000000"/>
                        </a:solidFill>
                        <a:effectLst/>
                        <a:latin typeface="Calibri"/>
                      </a:endParaRPr>
                    </a:p>
                  </a:txBody>
                  <a:tcPr marL="9525" marR="9525" marT="9525" marB="0" anchor="ctr"/>
                </a:tc>
                <a:tc>
                  <a:txBody>
                    <a:bodyPr/>
                    <a:lstStyle/>
                    <a:p>
                      <a:pPr algn="l" rtl="0" fontAlgn="ctr"/>
                      <a:r>
                        <a:rPr lang="en-US" sz="2800" u="none" strike="noStrike" dirty="0">
                          <a:effectLst/>
                        </a:rPr>
                        <a:t>31</a:t>
                      </a:r>
                      <a:endParaRPr lang="en-US" sz="2800" b="0" i="0" u="none" strike="noStrike" dirty="0">
                        <a:solidFill>
                          <a:srgbClr val="000000"/>
                        </a:solidFill>
                        <a:effectLst/>
                        <a:latin typeface="Calibri"/>
                      </a:endParaRPr>
                    </a:p>
                  </a:txBody>
                  <a:tcPr marL="9525" marR="9525" marT="9525" marB="0" anchor="ctr">
                    <a:solidFill>
                      <a:schemeClr val="accent1">
                        <a:tint val="20000"/>
                      </a:schemeClr>
                    </a:solidFill>
                  </a:tcPr>
                </a:tc>
                <a:tc>
                  <a:txBody>
                    <a:bodyPr/>
                    <a:lstStyle/>
                    <a:p>
                      <a:pPr algn="r" rtl="0" fontAlgn="ctr"/>
                      <a:r>
                        <a:rPr lang="en-US" sz="2800" u="none" strike="noStrike" dirty="0">
                          <a:effectLst/>
                        </a:rPr>
                        <a:t>16.05%</a:t>
                      </a:r>
                      <a:endParaRPr lang="en-US" sz="2800" b="0" i="0" u="none" strike="noStrike" dirty="0">
                        <a:solidFill>
                          <a:srgbClr val="000000"/>
                        </a:solidFill>
                        <a:effectLst/>
                        <a:latin typeface="Calibri"/>
                      </a:endParaRPr>
                    </a:p>
                  </a:txBody>
                  <a:tcPr marL="9525" marR="9525" marT="9525" marB="0" anchor="ctr">
                    <a:solidFill>
                      <a:schemeClr val="accent1">
                        <a:lumMod val="75000"/>
                      </a:schemeClr>
                    </a:solidFill>
                  </a:tcPr>
                </a:tc>
              </a:tr>
            </a:tbl>
          </a:graphicData>
        </a:graphic>
      </p:graphicFrame>
      <p:sp>
        <p:nvSpPr>
          <p:cNvPr id="8" name="Title 3"/>
          <p:cNvSpPr txBox="1">
            <a:spLocks/>
          </p:cNvSpPr>
          <p:nvPr/>
        </p:nvSpPr>
        <p:spPr>
          <a:xfrm>
            <a:off x="-200026" y="0"/>
            <a:ext cx="9572625" cy="1257300"/>
          </a:xfrm>
          <a:prstGeom prst="roundRect">
            <a:avLst/>
          </a:prstGeom>
          <a:solidFill>
            <a:srgbClr val="8C0808"/>
          </a:solidFill>
          <a:ln w="25400" cap="flat" cmpd="sng" algn="ctr">
            <a:noFill/>
            <a:prstDash val="solid"/>
          </a:ln>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sz="3600" dirty="0">
                <a:ln w="6350">
                  <a:noFill/>
                </a:ln>
                <a:solidFill>
                  <a:schemeClr val="tx1"/>
                </a:solidFill>
                <a:effectLst>
                  <a:outerShdw blurRad="114300" dist="101600" dir="2700000" algn="tl" rotWithShape="0">
                    <a:srgbClr val="000000">
                      <a:alpha val="40000"/>
                    </a:srgbClr>
                  </a:outerShdw>
                </a:effectLst>
                <a:latin typeface="Times New Roman" pitchFamily="18" charset="0"/>
                <a:ea typeface="+mj-ea"/>
                <a:cs typeface="Times New Roman" pitchFamily="18" charset="0"/>
              </a:rPr>
              <a:t>Information Literacy Test Results (2003)</a:t>
            </a:r>
            <a:endParaRPr kumimoji="0" lang="en-US" sz="360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p:txBody>
      </p:sp>
      <p:sp>
        <p:nvSpPr>
          <p:cNvPr id="3" name="Rounded Rectangle 2"/>
          <p:cNvSpPr/>
          <p:nvPr/>
        </p:nvSpPr>
        <p:spPr>
          <a:xfrm>
            <a:off x="533400" y="1676400"/>
            <a:ext cx="8153400" cy="41148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458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spcAft>
                <a:spcPts val="800"/>
              </a:spcAft>
            </a:pPr>
            <a:r>
              <a:rPr lang="en-US" dirty="0">
                <a:solidFill>
                  <a:schemeClr val="bg1"/>
                </a:solidFill>
              </a:rPr>
              <a:t>No institutional mandate or guidance </a:t>
            </a:r>
            <a:r>
              <a:rPr lang="en-US" dirty="0" smtClean="0">
                <a:solidFill>
                  <a:schemeClr val="bg1"/>
                </a:solidFill>
              </a:rPr>
              <a:t>was articulated on </a:t>
            </a:r>
            <a:r>
              <a:rPr lang="en-US" dirty="0">
                <a:solidFill>
                  <a:schemeClr val="bg1"/>
                </a:solidFill>
              </a:rPr>
              <a:t>how to </a:t>
            </a:r>
            <a:r>
              <a:rPr lang="en-US" dirty="0" smtClean="0">
                <a:solidFill>
                  <a:schemeClr val="bg1"/>
                </a:solidFill>
              </a:rPr>
              <a:t>map </a:t>
            </a:r>
            <a:r>
              <a:rPr lang="en-US" dirty="0">
                <a:solidFill>
                  <a:schemeClr val="bg1"/>
                </a:solidFill>
              </a:rPr>
              <a:t>information literacy </a:t>
            </a:r>
            <a:r>
              <a:rPr lang="en-US" dirty="0" smtClean="0">
                <a:solidFill>
                  <a:schemeClr val="bg1"/>
                </a:solidFill>
              </a:rPr>
              <a:t>within the curricula.</a:t>
            </a:r>
            <a:endParaRPr lang="en-US" dirty="0">
              <a:solidFill>
                <a:schemeClr val="bg1"/>
              </a:solidFill>
            </a:endParaRPr>
          </a:p>
          <a:p>
            <a:pPr lvl="0">
              <a:spcAft>
                <a:spcPts val="800"/>
              </a:spcAft>
            </a:pPr>
            <a:r>
              <a:rPr lang="en-US" dirty="0" smtClean="0">
                <a:solidFill>
                  <a:schemeClr val="bg1"/>
                </a:solidFill>
              </a:rPr>
              <a:t>Information literacy instruction is dependent upon faculty requests.</a:t>
            </a:r>
          </a:p>
          <a:p>
            <a:pPr lvl="0">
              <a:spcAft>
                <a:spcPts val="800"/>
              </a:spcAft>
            </a:pPr>
            <a:r>
              <a:rPr lang="en-US" dirty="0" smtClean="0">
                <a:solidFill>
                  <a:schemeClr val="bg1"/>
                </a:solidFill>
              </a:rPr>
              <a:t>Limited librarians on staff are available to offer instruction across the board.</a:t>
            </a:r>
          </a:p>
          <a:p>
            <a:pPr lvl="0">
              <a:spcAft>
                <a:spcPts val="800"/>
              </a:spcAft>
            </a:pPr>
            <a:r>
              <a:rPr lang="en-US" dirty="0" smtClean="0">
                <a:solidFill>
                  <a:schemeClr val="bg1"/>
                </a:solidFill>
              </a:rPr>
              <a:t>One hour/one shot </a:t>
            </a:r>
            <a:r>
              <a:rPr lang="en-US" dirty="0">
                <a:solidFill>
                  <a:schemeClr val="bg1"/>
                </a:solidFill>
              </a:rPr>
              <a:t>library instruction </a:t>
            </a:r>
            <a:r>
              <a:rPr lang="en-US" dirty="0" smtClean="0">
                <a:solidFill>
                  <a:schemeClr val="bg1"/>
                </a:solidFill>
              </a:rPr>
              <a:t>sessions produce </a:t>
            </a:r>
            <a:r>
              <a:rPr lang="en-US" dirty="0">
                <a:solidFill>
                  <a:schemeClr val="bg1"/>
                </a:solidFill>
              </a:rPr>
              <a:t>limited </a:t>
            </a:r>
            <a:r>
              <a:rPr lang="en-US" dirty="0" smtClean="0">
                <a:solidFill>
                  <a:schemeClr val="bg1"/>
                </a:solidFill>
              </a:rPr>
              <a:t>results.</a:t>
            </a:r>
            <a:endParaRPr lang="en-US" dirty="0">
              <a:solidFill>
                <a:schemeClr val="bg1"/>
              </a:solidFill>
            </a:endParaRPr>
          </a:p>
        </p:txBody>
      </p:sp>
      <p:sp>
        <p:nvSpPr>
          <p:cNvPr id="5" name="Footer Placeholder 4"/>
          <p:cNvSpPr>
            <a:spLocks noGrp="1"/>
          </p:cNvSpPr>
          <p:nvPr>
            <p:ph type="ftr" sz="quarter" idx="11"/>
          </p:nvPr>
        </p:nvSpPr>
        <p:spPr>
          <a:xfrm>
            <a:off x="2819400" y="6416675"/>
            <a:ext cx="32004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4" name="Slide Number Placeholder 3"/>
          <p:cNvSpPr>
            <a:spLocks noGrp="1"/>
          </p:cNvSpPr>
          <p:nvPr>
            <p:ph type="sldNum" sz="quarter" idx="12"/>
          </p:nvPr>
        </p:nvSpPr>
        <p:spPr/>
        <p:txBody>
          <a:bodyPr/>
          <a:lstStyle/>
          <a:p>
            <a:fld id="{F58C708F-6F46-495F-A43C-7E3A4E564205}" type="slidenum">
              <a:rPr lang="en-US" smtClean="0"/>
              <a:pPr/>
              <a:t>6</a:t>
            </a:fld>
            <a:endParaRPr lang="en-US"/>
          </a:p>
        </p:txBody>
      </p:sp>
      <p:sp>
        <p:nvSpPr>
          <p:cNvPr id="10" name="Title 3"/>
          <p:cNvSpPr txBox="1">
            <a:spLocks noGrp="1"/>
          </p:cNvSpPr>
          <p:nvPr>
            <p:ph type="title"/>
          </p:nvPr>
        </p:nvSpPr>
        <p:spPr>
          <a:xfrm>
            <a:off x="-228600" y="-28575"/>
            <a:ext cx="9525000" cy="11430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err="1" smtClean="0">
                <a:solidFill>
                  <a:prstClr val="white"/>
                </a:solidFill>
              </a:rPr>
              <a:t>Dilemas</a:t>
            </a:r>
            <a:endParaRPr lang="en-US" dirty="0">
              <a:solidFill>
                <a:prstClr val="white"/>
              </a:solidFill>
              <a:latin typeface="Times New Roman" pitchFamily="18" charset="0"/>
              <a:cs typeface="Times New Roman" pitchFamily="18" charset="0"/>
            </a:endParaRPr>
          </a:p>
        </p:txBody>
      </p:sp>
      <p:sp>
        <p:nvSpPr>
          <p:cNvPr id="2" name="Rounded Rectangle 1"/>
          <p:cNvSpPr/>
          <p:nvPr/>
        </p:nvSpPr>
        <p:spPr>
          <a:xfrm>
            <a:off x="457200" y="1447800"/>
            <a:ext cx="8305800" cy="4800600"/>
          </a:xfrm>
          <a:prstGeom prst="roundRect">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977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625" y="1266824"/>
            <a:ext cx="8229600" cy="4525963"/>
          </a:xfrm>
        </p:spPr>
        <p:txBody>
          <a:bodyPr/>
          <a:lstStyle/>
          <a:p>
            <a:pPr marL="0" lvl="0" indent="0">
              <a:buNone/>
            </a:pPr>
            <a:r>
              <a:rPr lang="en-US" dirty="0" smtClean="0">
                <a:solidFill>
                  <a:schemeClr val="bg1">
                    <a:lumMod val="95000"/>
                    <a:lumOff val="5000"/>
                  </a:schemeClr>
                </a:solidFill>
              </a:rPr>
              <a:t>Enhanced instructional workshops provided upon faculty </a:t>
            </a:r>
            <a:r>
              <a:rPr lang="en-US" dirty="0">
                <a:solidFill>
                  <a:schemeClr val="bg1">
                    <a:lumMod val="95000"/>
                    <a:lumOff val="5000"/>
                  </a:schemeClr>
                </a:solidFill>
              </a:rPr>
              <a:t>request.</a:t>
            </a:r>
          </a:p>
          <a:p>
            <a:pPr marL="0" indent="0">
              <a:buNone/>
            </a:pPr>
            <a:endParaRPr lang="en-US" dirty="0"/>
          </a:p>
        </p:txBody>
      </p:sp>
      <p:sp>
        <p:nvSpPr>
          <p:cNvPr id="6" name="Footer Placeholder 5"/>
          <p:cNvSpPr>
            <a:spLocks noGrp="1"/>
          </p:cNvSpPr>
          <p:nvPr>
            <p:ph type="ftr" sz="quarter" idx="11"/>
          </p:nvPr>
        </p:nvSpPr>
        <p:spPr>
          <a:xfrm>
            <a:off x="2971800" y="64166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7</a:t>
            </a:fld>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57339">
            <a:off x="2579920" y="2384924"/>
            <a:ext cx="5610225"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3"/>
          <p:cNvSpPr txBox="1">
            <a:spLocks/>
          </p:cNvSpPr>
          <p:nvPr/>
        </p:nvSpPr>
        <p:spPr>
          <a:xfrm>
            <a:off x="-219075" y="9524"/>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Responsive Measure 1</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Title 3"/>
          <p:cNvSpPr>
            <a:spLocks noGrp="1"/>
          </p:cNvSpPr>
          <p:nvPr>
            <p:ph type="title"/>
          </p:nvPr>
        </p:nvSpPr>
        <p:spPr>
          <a:xfrm>
            <a:off x="428625" y="171449"/>
            <a:ext cx="8229600" cy="1143000"/>
          </a:xfrm>
        </p:spPr>
        <p:txBody>
          <a:bodyPr>
            <a:normAutofit fontScale="90000"/>
          </a:bodyPr>
          <a:lstStyle/>
          <a:p>
            <a:r>
              <a:rPr lang="en-US" dirty="0" smtClean="0"/>
              <a:t/>
            </a:r>
            <a:br>
              <a:rPr lang="en-US" dirty="0" smtClean="0"/>
            </a:br>
            <a:endParaRPr lang="en-US" dirty="0"/>
          </a:p>
        </p:txBody>
      </p:sp>
    </p:spTree>
    <p:extLst>
      <p:ext uri="{BB962C8B-B14F-4D97-AF65-F5344CB8AC3E}">
        <p14:creationId xmlns:p14="http://schemas.microsoft.com/office/powerpoint/2010/main" val="658904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Responsive Measure 2</a:t>
            </a:r>
            <a:endParaRPr lang="en-US" dirty="0"/>
          </a:p>
        </p:txBody>
      </p:sp>
      <p:sp>
        <p:nvSpPr>
          <p:cNvPr id="3" name="Content Placeholder 2"/>
          <p:cNvSpPr>
            <a:spLocks noGrp="1"/>
          </p:cNvSpPr>
          <p:nvPr>
            <p:ph idx="1"/>
          </p:nvPr>
        </p:nvSpPr>
        <p:spPr>
          <a:xfrm>
            <a:off x="457200" y="1371600"/>
            <a:ext cx="8229600" cy="4709160"/>
          </a:xfrm>
        </p:spPr>
        <p:txBody>
          <a:bodyPr/>
          <a:lstStyle/>
          <a:p>
            <a:pPr>
              <a:buNone/>
            </a:pPr>
            <a:r>
              <a:rPr lang="en-US" dirty="0" smtClean="0">
                <a:solidFill>
                  <a:schemeClr val="bg1">
                    <a:lumMod val="95000"/>
                    <a:lumOff val="5000"/>
                  </a:schemeClr>
                </a:solidFill>
              </a:rPr>
              <a:t>Offered students open </a:t>
            </a:r>
            <a:r>
              <a:rPr lang="en-US" dirty="0">
                <a:solidFill>
                  <a:schemeClr val="bg1">
                    <a:lumMod val="95000"/>
                    <a:lumOff val="5000"/>
                  </a:schemeClr>
                </a:solidFill>
              </a:rPr>
              <a:t>session workshops. </a:t>
            </a:r>
          </a:p>
          <a:p>
            <a:endParaRPr lang="en-US" dirty="0"/>
          </a:p>
        </p:txBody>
      </p:sp>
      <p:sp>
        <p:nvSpPr>
          <p:cNvPr id="6" name="Footer Placeholder 5"/>
          <p:cNvSpPr>
            <a:spLocks noGrp="1"/>
          </p:cNvSpPr>
          <p:nvPr>
            <p:ph type="ftr" sz="quarter" idx="11"/>
          </p:nvPr>
        </p:nvSpPr>
        <p:spPr>
          <a:xfrm>
            <a:off x="2743200" y="6416675"/>
            <a:ext cx="32766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5" name="Slide Number Placeholder 4"/>
          <p:cNvSpPr>
            <a:spLocks noGrp="1"/>
          </p:cNvSpPr>
          <p:nvPr>
            <p:ph type="sldNum" sz="quarter" idx="12"/>
          </p:nvPr>
        </p:nvSpPr>
        <p:spPr/>
        <p:txBody>
          <a:bodyPr/>
          <a:lstStyle/>
          <a:p>
            <a:fld id="{F58C708F-6F46-495F-A43C-7E3A4E564205}" type="slidenum">
              <a:rPr lang="en-US" smtClean="0"/>
              <a:pPr/>
              <a:t>8</a:t>
            </a:fld>
            <a:endParaRPr lang="en-US"/>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981200"/>
            <a:ext cx="6858000" cy="40657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txBox="1">
            <a:spLocks/>
          </p:cNvSpPr>
          <p:nvPr/>
        </p:nvSpPr>
        <p:spPr>
          <a:xfrm>
            <a:off x="-219075" y="0"/>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Responsive Measure 2</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3268978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solidFill>
                  <a:srgbClr val="C00000"/>
                </a:solidFill>
              </a:rPr>
              <a:t>Responsive Measure 3</a:t>
            </a:r>
            <a:endParaRPr lang="en-US" dirty="0"/>
          </a:p>
        </p:txBody>
      </p:sp>
      <p:sp>
        <p:nvSpPr>
          <p:cNvPr id="3" name="Content Placeholder 2"/>
          <p:cNvSpPr>
            <a:spLocks noGrp="1"/>
          </p:cNvSpPr>
          <p:nvPr>
            <p:ph idx="1"/>
          </p:nvPr>
        </p:nvSpPr>
        <p:spPr>
          <a:xfrm>
            <a:off x="471487" y="1219200"/>
            <a:ext cx="8229600" cy="4525963"/>
          </a:xfrm>
        </p:spPr>
        <p:txBody>
          <a:bodyPr/>
          <a:lstStyle/>
          <a:p>
            <a:pPr marL="0" indent="0">
              <a:buNone/>
            </a:pPr>
            <a:r>
              <a:rPr lang="en-US" dirty="0" smtClean="0">
                <a:solidFill>
                  <a:schemeClr val="bg1">
                    <a:lumMod val="95000"/>
                    <a:lumOff val="5000"/>
                  </a:schemeClr>
                </a:solidFill>
              </a:rPr>
              <a:t>Developed </a:t>
            </a:r>
            <a:r>
              <a:rPr lang="en-US" dirty="0">
                <a:solidFill>
                  <a:schemeClr val="bg1">
                    <a:lumMod val="95000"/>
                    <a:lumOff val="5000"/>
                  </a:schemeClr>
                </a:solidFill>
              </a:rPr>
              <a:t>online modules based on ACRL IL </a:t>
            </a:r>
            <a:r>
              <a:rPr lang="en-US" dirty="0" smtClean="0">
                <a:solidFill>
                  <a:schemeClr val="bg1">
                    <a:lumMod val="95000"/>
                    <a:lumOff val="5000"/>
                  </a:schemeClr>
                </a:solidFill>
              </a:rPr>
              <a:t>standards</a:t>
            </a:r>
          </a:p>
          <a:p>
            <a:pPr marL="0" indent="0">
              <a:buNone/>
            </a:pPr>
            <a:endParaRPr lang="en-US" dirty="0"/>
          </a:p>
        </p:txBody>
      </p:sp>
      <p:sp>
        <p:nvSpPr>
          <p:cNvPr id="7" name="Footer Placeholder 6"/>
          <p:cNvSpPr>
            <a:spLocks noGrp="1"/>
          </p:cNvSpPr>
          <p:nvPr>
            <p:ph type="ftr" sz="quarter" idx="11"/>
          </p:nvPr>
        </p:nvSpPr>
        <p:spPr>
          <a:xfrm>
            <a:off x="2895600" y="6492875"/>
            <a:ext cx="3048000" cy="365125"/>
          </a:xfrm>
        </p:spPr>
        <p:txBody>
          <a:bodyPr/>
          <a:lstStyle/>
          <a:p>
            <a:r>
              <a:rPr lang="en-US" dirty="0" smtClean="0"/>
              <a:t>J. </a:t>
            </a:r>
            <a:r>
              <a:rPr lang="en-US" dirty="0" err="1" smtClean="0"/>
              <a:t>Sargeant</a:t>
            </a:r>
            <a:r>
              <a:rPr lang="en-US" dirty="0" smtClean="0"/>
              <a:t> Reynolds Community College</a:t>
            </a:r>
            <a:endParaRPr lang="en-US" dirty="0"/>
          </a:p>
        </p:txBody>
      </p:sp>
      <p:sp>
        <p:nvSpPr>
          <p:cNvPr id="6" name="Slide Number Placeholder 5"/>
          <p:cNvSpPr>
            <a:spLocks noGrp="1"/>
          </p:cNvSpPr>
          <p:nvPr>
            <p:ph type="sldNum" sz="quarter" idx="12"/>
          </p:nvPr>
        </p:nvSpPr>
        <p:spPr/>
        <p:txBody>
          <a:bodyPr/>
          <a:lstStyle/>
          <a:p>
            <a:fld id="{F58C708F-6F46-495F-A43C-7E3A4E564205}" type="slidenum">
              <a:rPr lang="en-US" smtClean="0"/>
              <a:pPr/>
              <a:t>9</a:t>
            </a:fld>
            <a:endParaRPr lang="en-US"/>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2133600"/>
            <a:ext cx="6019800" cy="3295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5334000"/>
            <a:ext cx="6019800" cy="11144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3"/>
          <p:cNvSpPr txBox="1">
            <a:spLocks/>
          </p:cNvSpPr>
          <p:nvPr/>
        </p:nvSpPr>
        <p:spPr>
          <a:xfrm>
            <a:off x="-209550" y="-28575"/>
            <a:ext cx="9525000" cy="1257300"/>
          </a:xfrm>
          <a:prstGeom prst="roundRect">
            <a:avLst/>
          </a:prstGeom>
          <a:solidFill>
            <a:srgbClr val="8C0808"/>
          </a:solidFill>
          <a:ln w="25400" cap="flat" cmpd="sng" algn="ctr">
            <a:noFill/>
            <a:prstDash val="solid"/>
          </a:ln>
          <a:effectLst/>
        </p:spPr>
        <p:txBody>
          <a:bodyPr vert="horz" lIns="91440" tIns="45720" rIns="91440" bIns="45720" rtlCol="0" anchor="ctr">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dirty="0" smtClean="0">
                <a:solidFill>
                  <a:prstClr val="white"/>
                </a:solidFill>
              </a:rPr>
              <a:t>	</a:t>
            </a:r>
            <a:r>
              <a:rPr lang="en-US" dirty="0" smtClean="0">
                <a:solidFill>
                  <a:prstClr val="white"/>
                </a:solidFill>
                <a:effectLst>
                  <a:outerShdw blurRad="38100" dist="38100" dir="2700000" algn="tl">
                    <a:srgbClr val="000000">
                      <a:alpha val="43137"/>
                    </a:srgbClr>
                  </a:outerShdw>
                </a:effectLst>
                <a:latin typeface="Times New Roman" pitchFamily="18" charset="0"/>
                <a:cs typeface="Times New Roman" pitchFamily="18" charset="0"/>
              </a:rPr>
              <a:t>Responsive Measure 3</a:t>
            </a:r>
            <a:endParaRPr lang="en-US" dirty="0">
              <a:solidFill>
                <a:prstClr val="white"/>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0748543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D65F62FADFD04FABC5BBB64DBE449C" ma:contentTypeVersion="0" ma:contentTypeDescription="Create a new document." ma:contentTypeScope="" ma:versionID="14eaf680d96517ad604c71fd0e743fd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2E6A55-5758-4B4A-8248-B8A259F55FBB}">
  <ds:schemaRefs>
    <ds:schemaRef ds:uri="http://schemas.microsoft.com/sharepoint/v3/contenttype/forms"/>
  </ds:schemaRefs>
</ds:datastoreItem>
</file>

<file path=customXml/itemProps2.xml><?xml version="1.0" encoding="utf-8"?>
<ds:datastoreItem xmlns:ds="http://schemas.openxmlformats.org/officeDocument/2006/customXml" ds:itemID="{2B18BFD3-7789-47B8-9F3A-7D511FE44A0F}">
  <ds:schemaRefs>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dcmitype/"/>
    <ds:schemaRef ds:uri="http://purl.org/dc/term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B7DF3481-DB76-415B-BC50-8367B178A9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Apex</Template>
  <TotalTime>2694</TotalTime>
  <Words>1569</Words>
  <Application>Microsoft Office PowerPoint</Application>
  <PresentationFormat>On-screen Show (4:3)</PresentationFormat>
  <Paragraphs>282</Paragraphs>
  <Slides>36</Slides>
  <Notes>34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Apex</vt:lpstr>
      <vt:lpstr>Developing Student Research Skills Through Online Library Resources</vt:lpstr>
      <vt:lpstr>Information Literacy Defined</vt:lpstr>
      <vt:lpstr>PowerPoint Presentation</vt:lpstr>
      <vt:lpstr>PowerPoint Presentation</vt:lpstr>
      <vt:lpstr>PowerPoint Presentation</vt:lpstr>
      <vt:lpstr> Dilemas</vt:lpstr>
      <vt:lpstr> </vt:lpstr>
      <vt:lpstr>Responsive Measure 2</vt:lpstr>
      <vt:lpstr>Responsive Measure 3</vt:lpstr>
      <vt:lpstr>Responsive Measure 4</vt:lpstr>
      <vt:lpstr>Responsive Measure 5</vt:lpstr>
      <vt:lpstr>Responsive Measure 6</vt:lpstr>
      <vt:lpstr>Responsive Measure 7</vt:lpstr>
      <vt:lpstr>Continuing Issues</vt:lpstr>
      <vt:lpstr>Breakthroughs</vt:lpstr>
      <vt:lpstr>Breakthroughs</vt:lpstr>
      <vt:lpstr>Managing Guidelines</vt:lpstr>
      <vt:lpstr>Modules Adopted</vt:lpstr>
      <vt:lpstr>Implementation (Part One)</vt:lpstr>
      <vt:lpstr>Collaborative Efforts: Librarians’ Perspective</vt:lpstr>
      <vt:lpstr>Collaborative Efforts: Librarians’ Perspective (continued)</vt:lpstr>
      <vt:lpstr>Implementation (Part Two)</vt:lpstr>
      <vt:lpstr>Collaborative Efforts: Faculty Perspective</vt:lpstr>
      <vt:lpstr>Collaborative Efforts:  Faculty Perspective (continued)</vt:lpstr>
      <vt:lpstr>Participating ENG112 Sections Represented Varied Course Delivery Formats</vt:lpstr>
      <vt:lpstr>All JSRCC Campuses were Represented</vt:lpstr>
      <vt:lpstr>Integration</vt:lpstr>
      <vt:lpstr>Faculty Training</vt:lpstr>
      <vt:lpstr>PowerPoint Presentation</vt:lpstr>
      <vt:lpstr>PowerPoint Presentation</vt:lpstr>
      <vt:lpstr>Students make significant improvement in IL Skills in ENG112</vt:lpstr>
      <vt:lpstr>PowerPoint Presentation</vt:lpstr>
      <vt:lpstr>Significant and Observable  Effects for African American Students</vt:lpstr>
      <vt:lpstr>The Good News</vt:lpstr>
      <vt:lpstr>Testimony of a Former Student</vt:lpstr>
      <vt:lpstr>What We Learned and  Where We are Going</vt:lpstr>
    </vt:vector>
  </TitlesOfParts>
  <Company>J. Sargeant Reynolds Community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Learning in Information Literacy:</dc:title>
  <dc:creator>Mary D. Woetzel</dc:creator>
  <cp:lastModifiedBy>Hong Wu</cp:lastModifiedBy>
  <cp:revision>285</cp:revision>
  <cp:lastPrinted>2012-09-14T22:48:55Z</cp:lastPrinted>
  <dcterms:created xsi:type="dcterms:W3CDTF">2012-06-20T21:56:31Z</dcterms:created>
  <dcterms:modified xsi:type="dcterms:W3CDTF">2012-10-25T20:58:10Z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0x010100CED65F62FADFD04FABC5BBB64DBE449C</vt:lpwstr>
  </property>
</Properties>
</file>